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9" r:id="rId4"/>
    <p:sldId id="272" r:id="rId5"/>
    <p:sldId id="263" r:id="rId6"/>
    <p:sldId id="260" r:id="rId7"/>
    <p:sldId id="262" r:id="rId8"/>
    <p:sldId id="279" r:id="rId9"/>
    <p:sldId id="280" r:id="rId10"/>
    <p:sldId id="285" r:id="rId11"/>
    <p:sldId id="264" r:id="rId12"/>
    <p:sldId id="282" r:id="rId13"/>
    <p:sldId id="283" r:id="rId14"/>
    <p:sldId id="284" r:id="rId15"/>
    <p:sldId id="274" r:id="rId16"/>
    <p:sldId id="277" r:id="rId17"/>
    <p:sldId id="278" r:id="rId18"/>
    <p:sldId id="268" r:id="rId19"/>
    <p:sldId id="269" r:id="rId20"/>
    <p:sldId id="267" r:id="rId21"/>
    <p:sldId id="275" r:id="rId22"/>
    <p:sldId id="276" r:id="rId23"/>
    <p:sldId id="286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98" autoAdjust="0"/>
    <p:restoredTop sz="94862" autoAdjust="0"/>
  </p:normalViewPr>
  <p:slideViewPr>
    <p:cSldViewPr snapToGrid="0" snapToObjects="1">
      <p:cViewPr varScale="1">
        <p:scale>
          <a:sx n="81" d="100"/>
          <a:sy n="81" d="100"/>
        </p:scale>
        <p:origin x="-108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FFD881-8DBB-1049-9873-D56299261AFC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BCFA1-6ED6-BA4D-A3B7-510ACA29B7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85823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85394-3AC6-D348-8DD0-6F5B151D88FB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27252-EF20-D744-8857-623D53E3D7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3341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Vagrant</a:t>
            </a:r>
            <a:r>
              <a:rPr lang="de-CH" baseline="0" dirty="0" smtClean="0"/>
              <a:t> Box:</a:t>
            </a:r>
          </a:p>
          <a:p>
            <a:r>
              <a:rPr lang="de-CH" dirty="0" smtClean="0"/>
              <a:t>https://bitbucket.org/inftec/vagrant-playground/branch/docker-demo</a:t>
            </a:r>
          </a:p>
          <a:p>
            <a:endParaRPr lang="de-CH" dirty="0" smtClean="0"/>
          </a:p>
          <a:p>
            <a:r>
              <a:rPr lang="de-CH" dirty="0" smtClean="0"/>
              <a:t>VM: \\192.168.0.200\Public\2014-12-18 Workshop Docker</a:t>
            </a:r>
          </a:p>
          <a:p>
            <a:endParaRPr lang="de-CH" dirty="0" smtClean="0"/>
          </a:p>
          <a:p>
            <a:r>
              <a:rPr lang="de-CH" dirty="0" smtClean="0"/>
              <a:t>DEPRECATED:</a:t>
            </a:r>
          </a:p>
          <a:p>
            <a:endParaRPr lang="de-CH" dirty="0" smtClean="0"/>
          </a:p>
          <a:p>
            <a:r>
              <a:rPr lang="de-CH" dirty="0" smtClean="0"/>
              <a:t>Preparation: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CH" dirty="0" smtClean="0"/>
              <a:t>Windows: Install boot2docker: https://github.com/boot2docker/boot2docker</a:t>
            </a:r>
          </a:p>
          <a:p>
            <a:pPr marL="1714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CH" i="1" dirty="0" smtClean="0"/>
              <a:t>Optional:</a:t>
            </a:r>
            <a:r>
              <a:rPr lang="de-CH" i="1" baseline="0" dirty="0" smtClean="0"/>
              <a:t> Clean images and containers from installation</a:t>
            </a:r>
            <a:endParaRPr lang="de-CH" i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CH" dirty="0" smtClean="0"/>
              <a:t>Pull required Images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CH" dirty="0" smtClean="0"/>
              <a:t>docker pull ubuntu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CH" dirty="0" smtClean="0"/>
              <a:t>docker pull training/webapp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de-CH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27252-EF20-D744-8857-623D53E3D72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4439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Virtual Machines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virtualized application includes not only the application - which may be only 10s of MB - and the necessary binaries and libraries, but also an entire guest operating system - which may weigh 10s of GB.</a:t>
            </a:r>
          </a:p>
          <a:p>
            <a:endParaRPr lang="de-CH" dirty="0" smtClean="0"/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Docker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Docker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Engine container comprises just the application and its dependencies. It runs as an isolated process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userspace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the host operating system, sharing the kernel with other containers. Thus, it enjoys the resource isolation and allocation benefits of VMs but is much more portable and efficient.</a:t>
            </a:r>
          </a:p>
          <a:p>
            <a:endParaRPr lang="de-CH" dirty="0" smtClean="0"/>
          </a:p>
          <a:p>
            <a:r>
              <a:rPr lang="de-CH" dirty="0" smtClean="0"/>
              <a:t>Docker provides base</a:t>
            </a:r>
            <a:r>
              <a:rPr lang="de-CH" baseline="0" dirty="0" smtClean="0"/>
              <a:t> images that contain OS installations we can start from: The OS is not more than an application running on the Kernel...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27252-EF20-D744-8857-623D53E3D72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3776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Windows: http://www.zdnet.com/docker-cto-why-microsofts-docker-plans-for-windows-will-matter-to-you-7000035150/</a:t>
            </a:r>
          </a:p>
          <a:p>
            <a:endParaRPr lang="de-CH" dirty="0" smtClean="0"/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"That's why the result of the Microsoft announcement will not allow a container that runs on Linux to run seamlessly on Windows or vice versa. But that's OK because in the context of distributed applications that's not what developers are asking for."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27252-EF20-D744-8857-623D53E3D72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2516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CH" dirty="0" smtClean="0"/>
              <a:t>Immediately</a:t>
            </a:r>
            <a:r>
              <a:rPr lang="de-CH" baseline="0" dirty="0" smtClean="0"/>
              <a:t> exits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CH" baseline="0" dirty="0" smtClean="0"/>
              <a:t>docker ps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CH" baseline="0" dirty="0" smtClean="0"/>
              <a:t>docker ps –a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de-CH" baseline="0" dirty="0" smtClean="0"/>
              <a:t>Re-attach: docker start –i stoic_wozniak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CH" baseline="0" dirty="0" smtClean="0"/>
              <a:t>docker commit –m «message» containerId imageName(e.g. mytest/test1:1.0)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de-CH" baseline="0" dirty="0" smtClean="0"/>
              <a:t>New Image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CH" baseline="0" dirty="0" smtClean="0"/>
              <a:t>docker images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27252-EF20-D744-8857-623D53E3D72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1973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docker run</a:t>
            </a:r>
            <a:r>
              <a:rPr lang="de-CH" baseline="0" dirty="0" smtClean="0"/>
              <a:t> --rm to remove container after termination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27252-EF20-D744-8857-623D53E3D72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6949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27252-EF20-D744-8857-623D53E3D728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9136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docker run -ti d97 /bin/bash</a:t>
            </a:r>
          </a:p>
          <a:p>
            <a:pPr marL="171450" indent="-171450">
              <a:buFontTx/>
              <a:buChar char="-"/>
            </a:pPr>
            <a:r>
              <a:rPr lang="de-DE" baseline="0" dirty="0" smtClean="0"/>
              <a:t>testFile.txt -&gt; present</a:t>
            </a:r>
          </a:p>
          <a:p>
            <a:pPr marL="171450" indent="-171450">
              <a:buFontTx/>
              <a:buChar char="-"/>
            </a:pPr>
            <a:r>
              <a:rPr lang="de-DE" baseline="0" dirty="0" smtClean="0"/>
              <a:t>set -&gt; env Variable PROVIDER set</a:t>
            </a:r>
            <a:endParaRPr lang="de-DE" dirty="0" smtClean="0"/>
          </a:p>
          <a:p>
            <a:endParaRPr lang="en-US" dirty="0" smtClean="0"/>
          </a:p>
          <a:p>
            <a:r>
              <a:rPr lang="en-US" dirty="0" err="1" smtClean="0"/>
              <a:t>docker</a:t>
            </a:r>
            <a:r>
              <a:rPr lang="en-US" dirty="0" smtClean="0"/>
              <a:t> run –P</a:t>
            </a:r>
            <a:r>
              <a:rPr lang="en-US" baseline="0" dirty="0" smtClean="0"/>
              <a:t> </a:t>
            </a:r>
            <a:r>
              <a:rPr lang="en-US" dirty="0" smtClean="0"/>
              <a:t>-d d97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27252-EF20-D744-8857-623D53E3D728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602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Use</a:t>
            </a:r>
            <a:r>
              <a:rPr lang="de-CH" baseline="0" dirty="0" smtClean="0"/>
              <a:t> ifconfig -&gt; eht1 to access from host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27252-EF20-D744-8857-623D53E3D728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1107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Automatically</a:t>
            </a:r>
            <a:r>
              <a:rPr lang="de-CH" baseline="0" dirty="0" smtClean="0"/>
              <a:t> build a Docker image on Docker-Hub:</a:t>
            </a:r>
          </a:p>
          <a:p>
            <a:endParaRPr lang="de-CH" baseline="0" dirty="0" smtClean="0"/>
          </a:p>
          <a:p>
            <a:r>
              <a:rPr lang="de-CH" dirty="0" smtClean="0"/>
              <a:t>Example: playground-docker-echoey</a:t>
            </a:r>
            <a:r>
              <a:rPr lang="de-CH" baseline="0" dirty="0" smtClean="0"/>
              <a:t> in Bitbucket: https://bitbucket.org/inftec/playground-docker-echoey/overview </a:t>
            </a:r>
          </a:p>
          <a:p>
            <a:endParaRPr lang="de-CH" baseline="0" dirty="0" smtClean="0"/>
          </a:p>
          <a:p>
            <a:r>
              <a:rPr lang="de-CH" dirty="0" smtClean="0"/>
              <a:t>Automated</a:t>
            </a:r>
            <a:r>
              <a:rPr lang="de-CH" baseline="0" dirty="0" smtClean="0"/>
              <a:t> Build Repository on Docker Hub: https://registry.hub.docker.com/u/pazoozoo/playground-docker-echoey/</a:t>
            </a:r>
          </a:p>
          <a:p>
            <a:endParaRPr lang="de-CH" dirty="0" smtClean="0"/>
          </a:p>
          <a:p>
            <a:r>
              <a:rPr lang="de-CH" dirty="0" smtClean="0"/>
              <a:t>Build took around 5 minutes...</a:t>
            </a:r>
          </a:p>
          <a:p>
            <a:endParaRPr lang="de-CH" dirty="0" smtClean="0"/>
          </a:p>
          <a:p>
            <a:endParaRPr lang="de-CH" dirty="0" smtClean="0"/>
          </a:p>
          <a:p>
            <a:r>
              <a:rPr lang="de-CH" dirty="0" smtClean="0"/>
              <a:t>Run on AWS Elastic Beanstalk:</a:t>
            </a:r>
          </a:p>
          <a:p>
            <a:pPr marL="171450" indent="-171450">
              <a:buFontTx/>
              <a:buChar char="-"/>
            </a:pPr>
            <a:r>
              <a:rPr lang="de-CH" dirty="0" smtClean="0"/>
              <a:t>Need to ZIP Dockerfile and dependencies (ADD files)</a:t>
            </a:r>
          </a:p>
          <a:p>
            <a:pPr marL="171450" indent="-171450">
              <a:buFontTx/>
              <a:buChar char="-"/>
            </a:pPr>
            <a:r>
              <a:rPr lang="de-CH" smtClean="0"/>
              <a:t>Beanstalk</a:t>
            </a:r>
            <a:r>
              <a:rPr lang="de-CH" baseline="0" smtClean="0"/>
              <a:t> environment expects HTTP service on first EXPOSEd port though </a:t>
            </a:r>
            <a:r>
              <a:rPr lang="de-CH" baseline="0" smtClean="0">
                <a:sym typeface="Wingdings" panose="05000000000000000000" pitchFamily="2" charset="2"/>
              </a:rPr>
              <a:t> not working with dummy echo service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27252-EF20-D744-8857-623D53E3D728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6063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78560"/>
            <a:ext cx="9144000" cy="3579440"/>
          </a:xfrm>
          <a:prstGeom prst="rect">
            <a:avLst/>
          </a:prstGeom>
          <a:gradFill>
            <a:gsLst>
              <a:gs pos="77000">
                <a:schemeClr val="bg1">
                  <a:lumMod val="95000"/>
                </a:schemeClr>
              </a:gs>
              <a:gs pos="0">
                <a:schemeClr val="bg1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1275972" y="4386414"/>
            <a:ext cx="6760495" cy="607027"/>
          </a:xfrm>
        </p:spPr>
        <p:txBody>
          <a:bodyPr>
            <a:noAutofit/>
          </a:bodyPr>
          <a:lstStyle>
            <a:lvl1pPr marL="0" indent="0">
              <a:buNone/>
              <a:defRPr sz="48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Name of Presentation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304407" y="4008740"/>
            <a:ext cx="3234639" cy="366292"/>
          </a:xfrm>
        </p:spPr>
        <p:txBody>
          <a:bodyPr>
            <a:noAutofit/>
          </a:bodyPr>
          <a:lstStyle>
            <a:lvl1pPr marL="0" indent="0">
              <a:buNone/>
              <a:defRPr sz="2200" b="0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304407" y="5174448"/>
            <a:ext cx="3234639" cy="366292"/>
          </a:xfrm>
        </p:spPr>
        <p:txBody>
          <a:bodyPr>
            <a:noAutofit/>
          </a:bodyPr>
          <a:lstStyle>
            <a:lvl1pPr marL="0" indent="0">
              <a:buNone/>
              <a:defRPr sz="2200" b="0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Date: XX.XX.XXXX</a:t>
            </a:r>
            <a:endParaRPr lang="en-US" dirty="0"/>
          </a:p>
        </p:txBody>
      </p:sp>
      <p:sp>
        <p:nvSpPr>
          <p:cNvPr id="2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90727" y="6316321"/>
            <a:ext cx="536421" cy="36512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1BA865F8-D0B2-3245-A9F6-5F06F5A3A0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08008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" y="6122326"/>
            <a:ext cx="9153479" cy="74515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68000">
                <a:schemeClr val="accent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1011551" y="959109"/>
            <a:ext cx="6286589" cy="607027"/>
          </a:xfrm>
        </p:spPr>
        <p:txBody>
          <a:bodyPr>
            <a:noAutofit/>
          </a:bodyPr>
          <a:lstStyle>
            <a:lvl1pPr marL="0" indent="0">
              <a:buNone/>
              <a:defRPr sz="4800" b="1" baseline="0">
                <a:solidFill>
                  <a:srgbClr val="3C3C3C"/>
                </a:solidFill>
              </a:defRPr>
            </a:lvl1pPr>
          </a:lstStyle>
          <a:p>
            <a:pPr lvl="0"/>
            <a:r>
              <a:rPr lang="en-US" dirty="0" smtClean="0"/>
              <a:t>Header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1011551" y="1923934"/>
            <a:ext cx="6113626" cy="914400"/>
          </a:xfrm>
        </p:spPr>
        <p:txBody>
          <a:bodyPr>
            <a:noAutofit/>
          </a:bodyPr>
          <a:lstStyle>
            <a:lvl1pPr>
              <a:defRPr sz="28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000">
                <a:solidFill>
                  <a:srgbClr val="3C3C3C"/>
                </a:solidFill>
              </a:defRPr>
            </a:lvl3pPr>
            <a:lvl4pPr>
              <a:defRPr sz="1800">
                <a:solidFill>
                  <a:srgbClr val="3C3C3C"/>
                </a:solidFill>
              </a:defRPr>
            </a:lvl4pPr>
            <a:lvl5pPr>
              <a:defRPr sz="1800">
                <a:solidFill>
                  <a:srgbClr val="3C3C3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07835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" y="0"/>
            <a:ext cx="9153479" cy="6867477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1191753" y="4203814"/>
            <a:ext cx="6760495" cy="361271"/>
          </a:xfrm>
        </p:spPr>
        <p:txBody>
          <a:bodyPr>
            <a:noAutofit/>
          </a:bodyPr>
          <a:lstStyle>
            <a:lvl1pPr marL="0" indent="0" algn="ctr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End of </a:t>
            </a:r>
            <a:r>
              <a:rPr lang="en-US" dirty="0" err="1" smtClean="0"/>
              <a:t>Pesentation</a:t>
            </a:r>
            <a:endParaRPr lang="en-US" dirty="0"/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191753" y="4582832"/>
            <a:ext cx="6760495" cy="364062"/>
          </a:xfrm>
        </p:spPr>
        <p:txBody>
          <a:bodyPr>
            <a:noAutofit/>
          </a:bodyPr>
          <a:lstStyle>
            <a:lvl1pPr marL="0" indent="0" algn="ctr">
              <a:buNone/>
              <a:defRPr sz="1800" b="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Thank you for viewing.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72108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204" y="4662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878" y="1830388"/>
            <a:ext cx="8229600" cy="4145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20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865F8-D0B2-3245-A9F6-5F06F5A3A0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3313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hub.docker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cker.com/whatisdocker/" TargetMode="External"/><Relationship Id="rId2" Type="http://schemas.openxmlformats.org/officeDocument/2006/relationships/hyperlink" Target="https://www.docker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nftec.atlassian.net/wiki/display/TEC/Docker" TargetMode="External"/><Relationship Id="rId5" Type="http://schemas.openxmlformats.org/officeDocument/2006/relationships/hyperlink" Target="https://docs.docker.com/" TargetMode="External"/><Relationship Id="rId4" Type="http://schemas.openxmlformats.org/officeDocument/2006/relationships/hyperlink" Target="https://www.docker.com/tryit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docker.com/toolbox/toolbox_install_windows/" TargetMode="External"/><Relationship Id="rId2" Type="http://schemas.openxmlformats.org/officeDocument/2006/relationships/hyperlink" Target="https://docs.docker.com/docker-for-windows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2"/>
          <p:cNvSpPr>
            <a:spLocks noGrp="1"/>
          </p:cNvSpPr>
          <p:nvPr>
            <p:ph type="body" sz="quarter" idx="13"/>
          </p:nvPr>
        </p:nvSpPr>
        <p:spPr>
          <a:xfrm>
            <a:off x="1275972" y="1574276"/>
            <a:ext cx="6760495" cy="952108"/>
          </a:xfrm>
        </p:spPr>
        <p:txBody>
          <a:bodyPr/>
          <a:lstStyle/>
          <a:p>
            <a:r>
              <a:rPr lang="de-CH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Introduction to Docker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7" descr="d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247" y="4420303"/>
            <a:ext cx="2522220" cy="1158240"/>
          </a:xfrm>
          <a:prstGeom prst="rect">
            <a:avLst/>
          </a:prstGeom>
        </p:spPr>
      </p:pic>
      <p:pic>
        <p:nvPicPr>
          <p:cNvPr id="11" name="Picture 10" descr="d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412" y="3978111"/>
            <a:ext cx="3733015" cy="205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928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1550" y="659876"/>
            <a:ext cx="6181101" cy="507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 smtClean="0"/>
              <a:t>Hello World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11551" y="1923933"/>
            <a:ext cx="7491426" cy="4087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b="1" dirty="0" smtClean="0"/>
              <a:t>Simple Command - Ad-Hoc Container</a:t>
            </a:r>
          </a:p>
          <a:p>
            <a:r>
              <a:rPr lang="de-CH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docker run ubuntu echo Hello World</a:t>
            </a:r>
          </a:p>
          <a:p>
            <a:pPr lvl="1"/>
            <a:r>
              <a:rPr lang="de-CH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docker images [-a]</a:t>
            </a:r>
          </a:p>
          <a:p>
            <a:pPr lvl="1"/>
            <a:r>
              <a:rPr lang="de-CH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docker ps –a</a:t>
            </a:r>
            <a:endParaRPr lang="de-CH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18751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011551" y="352082"/>
            <a:ext cx="6286589" cy="607027"/>
          </a:xfrm>
        </p:spPr>
        <p:txBody>
          <a:bodyPr/>
          <a:lstStyle/>
          <a:p>
            <a:r>
              <a:rPr lang="en-US" dirty="0" smtClean="0"/>
              <a:t>Hands-on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011551" y="1131216"/>
            <a:ext cx="7274610" cy="4722829"/>
          </a:xfrm>
        </p:spPr>
        <p:txBody>
          <a:bodyPr/>
          <a:lstStyle/>
          <a:p>
            <a:r>
              <a:rPr lang="en-US" sz="2400" dirty="0" err="1" smtClean="0"/>
              <a:t>docker</a:t>
            </a:r>
            <a:r>
              <a:rPr lang="en-US" sz="2400" dirty="0" smtClean="0"/>
              <a:t> pull </a:t>
            </a:r>
            <a:r>
              <a:rPr lang="en-US" sz="2400" dirty="0" err="1" smtClean="0"/>
              <a:t>Ubuntu</a:t>
            </a:r>
            <a:endParaRPr lang="en-US" sz="2400" dirty="0" smtClean="0"/>
          </a:p>
          <a:p>
            <a:pPr lvl="1"/>
            <a:r>
              <a:rPr lang="en-US" sz="2000" dirty="0" smtClean="0"/>
              <a:t>This loads an image from the </a:t>
            </a:r>
            <a:r>
              <a:rPr lang="en-US" sz="2000" dirty="0" err="1" smtClean="0"/>
              <a:t>docker</a:t>
            </a:r>
            <a:r>
              <a:rPr lang="en-US" sz="2000" dirty="0" smtClean="0"/>
              <a:t> library </a:t>
            </a:r>
          </a:p>
          <a:p>
            <a:pPr lvl="1"/>
            <a:r>
              <a:rPr lang="en-US" sz="2000" dirty="0" smtClean="0"/>
              <a:t>The image contains bare copy of </a:t>
            </a:r>
            <a:r>
              <a:rPr lang="en-US" sz="2000" dirty="0" err="1" smtClean="0"/>
              <a:t>ubuntu</a:t>
            </a:r>
            <a:endParaRPr lang="en-US" sz="2000" dirty="0" smtClean="0"/>
          </a:p>
          <a:p>
            <a:r>
              <a:rPr lang="en-US" sz="2400" dirty="0" err="1" smtClean="0"/>
              <a:t>docker</a:t>
            </a:r>
            <a:r>
              <a:rPr lang="en-US" sz="2400" dirty="0" smtClean="0"/>
              <a:t> images</a:t>
            </a:r>
          </a:p>
          <a:p>
            <a:pPr lvl="1"/>
            <a:r>
              <a:rPr lang="en-US" sz="2000" dirty="0" smtClean="0"/>
              <a:t> This generates a list of images known to </a:t>
            </a:r>
            <a:r>
              <a:rPr lang="en-US" sz="2000" dirty="0" err="1" smtClean="0"/>
              <a:t>Docker</a:t>
            </a:r>
            <a:r>
              <a:rPr lang="en-US" sz="2000" dirty="0" smtClean="0"/>
              <a:t> on your machine</a:t>
            </a:r>
          </a:p>
          <a:p>
            <a:r>
              <a:rPr lang="en-US" sz="2400" dirty="0" err="1" smtClean="0"/>
              <a:t>docker</a:t>
            </a:r>
            <a:r>
              <a:rPr lang="en-US" sz="2400" dirty="0" smtClean="0"/>
              <a:t> run –</a:t>
            </a:r>
            <a:r>
              <a:rPr lang="en-US" sz="2400" dirty="0" err="1" smtClean="0"/>
              <a:t>i</a:t>
            </a:r>
            <a:r>
              <a:rPr lang="en-US" sz="2400" dirty="0" smtClean="0"/>
              <a:t> –t </a:t>
            </a:r>
            <a:r>
              <a:rPr lang="en-US" sz="2400" dirty="0" err="1" smtClean="0"/>
              <a:t>Ubuntu</a:t>
            </a:r>
            <a:r>
              <a:rPr lang="en-US" sz="2400" dirty="0" smtClean="0"/>
              <a:t> </a:t>
            </a:r>
          </a:p>
          <a:p>
            <a:pPr lvl="1" algn="just"/>
            <a:r>
              <a:rPr lang="en-US" sz="1800" dirty="0" smtClean="0"/>
              <a:t>This executes an image. </a:t>
            </a:r>
          </a:p>
          <a:p>
            <a:pPr lvl="1" algn="just"/>
            <a:r>
              <a:rPr lang="en-US" sz="1800" dirty="0" smtClean="0"/>
              <a:t>An executing image is called a “container”. </a:t>
            </a:r>
          </a:p>
          <a:p>
            <a:pPr lvl="1" algn="just"/>
            <a:r>
              <a:rPr lang="en-US" sz="1800" dirty="0" smtClean="0"/>
              <a:t>You are now inside the container. </a:t>
            </a:r>
          </a:p>
          <a:p>
            <a:pPr lvl="1" algn="just"/>
            <a:r>
              <a:rPr lang="en-US" sz="1800" dirty="0" smtClean="0"/>
              <a:t>Execute “</a:t>
            </a:r>
            <a:r>
              <a:rPr lang="en-US" sz="1800" dirty="0" err="1" smtClean="0"/>
              <a:t>ls</a:t>
            </a:r>
            <a:r>
              <a:rPr lang="en-US" sz="1800" dirty="0" smtClean="0"/>
              <a:t>”. </a:t>
            </a:r>
          </a:p>
          <a:p>
            <a:pPr lvl="1" algn="just"/>
            <a:r>
              <a:rPr lang="en-US" sz="1800" dirty="0" smtClean="0"/>
              <a:t>A directory structure is set up but only a bare bones OS has been loaded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011551" y="235670"/>
            <a:ext cx="6286589" cy="607027"/>
          </a:xfrm>
        </p:spPr>
        <p:txBody>
          <a:bodyPr/>
          <a:lstStyle/>
          <a:p>
            <a:r>
              <a:rPr lang="en-US" dirty="0" smtClean="0"/>
              <a:t>Hands-on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011551" y="1018095"/>
            <a:ext cx="7350024" cy="5081047"/>
          </a:xfrm>
        </p:spPr>
        <p:txBody>
          <a:bodyPr/>
          <a:lstStyle/>
          <a:p>
            <a:r>
              <a:rPr lang="en-US" sz="2000" dirty="0" smtClean="0"/>
              <a:t>Install software on container</a:t>
            </a:r>
          </a:p>
          <a:p>
            <a:pPr lvl="1"/>
            <a:r>
              <a:rPr lang="en-US" sz="1800" dirty="0" smtClean="0"/>
              <a:t>apt-get update </a:t>
            </a:r>
          </a:p>
          <a:p>
            <a:pPr lvl="1"/>
            <a:r>
              <a:rPr lang="en-US" sz="1800" dirty="0" smtClean="0"/>
              <a:t>apt-get install </a:t>
            </a:r>
            <a:r>
              <a:rPr lang="en-US" sz="1800" dirty="0" err="1" smtClean="0"/>
              <a:t>wget</a:t>
            </a:r>
            <a:r>
              <a:rPr lang="en-US" sz="1800" dirty="0" smtClean="0"/>
              <a:t> </a:t>
            </a:r>
          </a:p>
          <a:p>
            <a:pPr lvl="1"/>
            <a:r>
              <a:rPr lang="en-US" sz="1800" dirty="0" smtClean="0"/>
              <a:t>apt-get install </a:t>
            </a:r>
            <a:r>
              <a:rPr lang="en-US" sz="1800" dirty="0" err="1" smtClean="0"/>
              <a:t>nodejs</a:t>
            </a:r>
            <a:r>
              <a:rPr lang="en-US" sz="1800" dirty="0" smtClean="0"/>
              <a:t> </a:t>
            </a:r>
          </a:p>
          <a:p>
            <a:pPr lvl="1"/>
            <a:r>
              <a:rPr lang="en-US" sz="1800" dirty="0" smtClean="0"/>
              <a:t>apt-get install </a:t>
            </a:r>
            <a:r>
              <a:rPr lang="en-US" sz="1800" dirty="0" err="1" smtClean="0"/>
              <a:t>npm</a:t>
            </a:r>
            <a:r>
              <a:rPr lang="en-US" sz="1800" dirty="0" smtClean="0"/>
              <a:t> </a:t>
            </a:r>
          </a:p>
          <a:p>
            <a:pPr lvl="1"/>
            <a:r>
              <a:rPr lang="en-US" sz="1800" dirty="0" smtClean="0"/>
              <a:t>This installs the software you will use during this session and exits the container</a:t>
            </a:r>
          </a:p>
          <a:p>
            <a:r>
              <a:rPr lang="en-US" sz="2000" dirty="0" err="1" smtClean="0"/>
              <a:t>docker</a:t>
            </a:r>
            <a:r>
              <a:rPr lang="en-US" sz="2000" dirty="0" smtClean="0"/>
              <a:t> </a:t>
            </a:r>
            <a:r>
              <a:rPr lang="en-US" sz="2000" dirty="0" err="1" smtClean="0"/>
              <a:t>ps</a:t>
            </a:r>
            <a:r>
              <a:rPr lang="en-US" sz="2000" dirty="0" smtClean="0"/>
              <a:t> –a</a:t>
            </a:r>
          </a:p>
          <a:p>
            <a:pPr lvl="1"/>
            <a:r>
              <a:rPr lang="en-US" sz="1800" dirty="0" smtClean="0"/>
              <a:t>This generates a list of all of the containers that have been run.</a:t>
            </a:r>
          </a:p>
          <a:p>
            <a:r>
              <a:rPr lang="en-US" sz="2000" dirty="0" err="1" smtClean="0"/>
              <a:t>docker</a:t>
            </a:r>
            <a:r>
              <a:rPr lang="en-US" sz="2000" dirty="0" smtClean="0"/>
              <a:t> commit </a:t>
            </a:r>
            <a:r>
              <a:rPr lang="en-US" sz="1800" dirty="0" smtClean="0"/>
              <a:t>&lt;</a:t>
            </a:r>
            <a:r>
              <a:rPr lang="en-US" sz="1800" dirty="0" err="1" smtClean="0"/>
              <a:t>old_container</a:t>
            </a:r>
            <a:r>
              <a:rPr lang="en-US" sz="1800" dirty="0" smtClean="0"/>
              <a:t>&gt; &lt;</a:t>
            </a:r>
            <a:r>
              <a:rPr lang="en-US" sz="1800" dirty="0" err="1" smtClean="0"/>
              <a:t>new_name</a:t>
            </a:r>
            <a:r>
              <a:rPr lang="en-US" sz="1800" dirty="0" smtClean="0"/>
              <a:t>&gt;</a:t>
            </a:r>
          </a:p>
          <a:p>
            <a:pPr lvl="1"/>
            <a:r>
              <a:rPr lang="en-US" sz="1800" dirty="0" smtClean="0"/>
              <a:t>Creates an image with the name &lt;</a:t>
            </a:r>
            <a:r>
              <a:rPr lang="en-US" sz="1800" dirty="0" err="1" smtClean="0"/>
              <a:t>new_name</a:t>
            </a:r>
            <a:r>
              <a:rPr lang="en-US" sz="1800" dirty="0" smtClean="0"/>
              <a:t>&gt;</a:t>
            </a:r>
          </a:p>
          <a:p>
            <a:r>
              <a:rPr lang="en-US" sz="2000" dirty="0" err="1" smtClean="0"/>
              <a:t>docker</a:t>
            </a:r>
            <a:r>
              <a:rPr lang="en-US" sz="2000" dirty="0" smtClean="0"/>
              <a:t> images</a:t>
            </a:r>
          </a:p>
          <a:p>
            <a:r>
              <a:rPr lang="en-US" sz="2000" dirty="0" smtClean="0"/>
              <a:t>run –</a:t>
            </a:r>
            <a:r>
              <a:rPr lang="en-US" sz="2000" dirty="0" err="1" smtClean="0"/>
              <a:t>i</a:t>
            </a:r>
            <a:r>
              <a:rPr lang="en-US" sz="2000" dirty="0" smtClean="0"/>
              <a:t> –t &lt;</a:t>
            </a:r>
            <a:r>
              <a:rPr lang="en-US" sz="2000" dirty="0" err="1" smtClean="0"/>
              <a:t>new_name</a:t>
            </a:r>
            <a:r>
              <a:rPr lang="en-US" sz="2000" dirty="0" smtClean="0"/>
              <a:t>&gt;</a:t>
            </a:r>
          </a:p>
          <a:p>
            <a:r>
              <a:rPr lang="en-US" sz="2000" dirty="0" err="1" smtClean="0"/>
              <a:t>Ctrl+d</a:t>
            </a:r>
            <a:r>
              <a:rPr lang="en-US" sz="2000" dirty="0" smtClean="0"/>
              <a:t> </a:t>
            </a:r>
          </a:p>
          <a:p>
            <a:pPr lvl="1"/>
            <a:r>
              <a:rPr lang="en-US" sz="1600" dirty="0" smtClean="0"/>
              <a:t>to exit container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823015" y="226243"/>
            <a:ext cx="7783657" cy="607027"/>
          </a:xfrm>
        </p:spPr>
        <p:txBody>
          <a:bodyPr/>
          <a:lstStyle/>
          <a:p>
            <a:r>
              <a:rPr lang="en-US" dirty="0" err="1" smtClean="0"/>
              <a:t>docker</a:t>
            </a:r>
            <a:r>
              <a:rPr lang="en-US" dirty="0" smtClean="0"/>
              <a:t> useful commands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025" y="1291472"/>
            <a:ext cx="8235950" cy="3874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 smtClean="0"/>
              <a:t>Terminology -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11550" y="1923933"/>
            <a:ext cx="7566965" cy="4043729"/>
          </a:xfrm>
        </p:spPr>
        <p:txBody>
          <a:bodyPr>
            <a:normAutofit/>
          </a:bodyPr>
          <a:lstStyle/>
          <a:p>
            <a:r>
              <a:rPr lang="de-CH" dirty="0" smtClean="0"/>
              <a:t>Persisted snapshot that can be run</a:t>
            </a:r>
          </a:p>
          <a:p>
            <a:pPr lvl="1"/>
            <a:r>
              <a:rPr lang="de-CH" i="1" dirty="0" smtClean="0"/>
              <a:t>images: </a:t>
            </a:r>
            <a:r>
              <a:rPr lang="de-CH" dirty="0" smtClean="0"/>
              <a:t>List all local images</a:t>
            </a:r>
          </a:p>
          <a:p>
            <a:pPr lvl="1"/>
            <a:r>
              <a:rPr lang="de-CH" i="1" dirty="0" smtClean="0"/>
              <a:t>run</a:t>
            </a:r>
            <a:r>
              <a:rPr lang="de-CH" dirty="0" smtClean="0"/>
              <a:t>: Create a container from an image and execute a command in it</a:t>
            </a:r>
          </a:p>
          <a:p>
            <a:pPr lvl="1"/>
            <a:r>
              <a:rPr lang="de-CH" i="1" dirty="0" smtClean="0"/>
              <a:t>tag</a:t>
            </a:r>
            <a:r>
              <a:rPr lang="de-CH" dirty="0" smtClean="0"/>
              <a:t>: Tag an image</a:t>
            </a:r>
          </a:p>
          <a:p>
            <a:pPr lvl="1"/>
            <a:r>
              <a:rPr lang="de-CH" i="1" dirty="0" smtClean="0"/>
              <a:t>pull</a:t>
            </a:r>
            <a:r>
              <a:rPr lang="de-CH" dirty="0" smtClean="0"/>
              <a:t>: Download image from repository</a:t>
            </a:r>
          </a:p>
          <a:p>
            <a:pPr lvl="1"/>
            <a:r>
              <a:rPr lang="de-CH" i="1" dirty="0" smtClean="0"/>
              <a:t>rmi</a:t>
            </a:r>
            <a:r>
              <a:rPr lang="de-CH" dirty="0" smtClean="0"/>
              <a:t>: Delete a local image</a:t>
            </a:r>
          </a:p>
          <a:p>
            <a:pPr lvl="2"/>
            <a:r>
              <a:rPr lang="de-CH" dirty="0" smtClean="0"/>
              <a:t>This will also remove intermediate images if no longer used</a:t>
            </a:r>
          </a:p>
        </p:txBody>
      </p:sp>
    </p:spTree>
    <p:extLst>
      <p:ext uri="{BB962C8B-B14F-4D97-AF65-F5344CB8AC3E}">
        <p14:creationId xmlns:p14="http://schemas.microsoft.com/office/powerpoint/2010/main" xmlns="" val="402152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CH" dirty="0" smtClean="0"/>
              <a:t>Terminology - Container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11551" y="1923933"/>
            <a:ext cx="7379176" cy="4055761"/>
          </a:xfrm>
        </p:spPr>
        <p:txBody>
          <a:bodyPr>
            <a:normAutofit/>
          </a:bodyPr>
          <a:lstStyle/>
          <a:p>
            <a:r>
              <a:rPr lang="de-CH" dirty="0" smtClean="0"/>
              <a:t>Runnable </a:t>
            </a:r>
            <a:r>
              <a:rPr lang="de-CH" dirty="0"/>
              <a:t>instance of an image</a:t>
            </a:r>
          </a:p>
          <a:p>
            <a:pPr lvl="1"/>
            <a:r>
              <a:rPr lang="de-CH" i="1" dirty="0" smtClean="0"/>
              <a:t>ps</a:t>
            </a:r>
            <a:r>
              <a:rPr lang="de-CH" i="1" dirty="0"/>
              <a:t>:</a:t>
            </a:r>
            <a:r>
              <a:rPr lang="de-CH" dirty="0"/>
              <a:t> List all running containers</a:t>
            </a:r>
          </a:p>
          <a:p>
            <a:pPr lvl="1"/>
            <a:r>
              <a:rPr lang="de-CH" i="1" dirty="0" smtClean="0"/>
              <a:t>ps </a:t>
            </a:r>
            <a:r>
              <a:rPr lang="de-CH" i="1" dirty="0"/>
              <a:t>–a</a:t>
            </a:r>
            <a:r>
              <a:rPr lang="de-CH" dirty="0"/>
              <a:t>: List all containers (incl. stopped</a:t>
            </a:r>
            <a:r>
              <a:rPr lang="de-CH" dirty="0" smtClean="0"/>
              <a:t>)</a:t>
            </a:r>
          </a:p>
          <a:p>
            <a:pPr lvl="1"/>
            <a:r>
              <a:rPr lang="de-CH" i="1" dirty="0" smtClean="0"/>
              <a:t>top</a:t>
            </a:r>
            <a:r>
              <a:rPr lang="de-CH" dirty="0" smtClean="0"/>
              <a:t>: Display processes of a container</a:t>
            </a:r>
            <a:endParaRPr lang="de-CH" dirty="0"/>
          </a:p>
          <a:p>
            <a:pPr lvl="1"/>
            <a:r>
              <a:rPr lang="de-CH" i="1" dirty="0" smtClean="0"/>
              <a:t>start</a:t>
            </a:r>
            <a:r>
              <a:rPr lang="de-CH" dirty="0"/>
              <a:t>: Start a stopped container</a:t>
            </a:r>
          </a:p>
          <a:p>
            <a:pPr lvl="1"/>
            <a:r>
              <a:rPr lang="de-CH" i="1" dirty="0" smtClean="0"/>
              <a:t>stop</a:t>
            </a:r>
            <a:r>
              <a:rPr lang="de-CH" dirty="0"/>
              <a:t>: Stop a running container</a:t>
            </a:r>
          </a:p>
          <a:p>
            <a:pPr lvl="1"/>
            <a:r>
              <a:rPr lang="de-CH" i="1" dirty="0" smtClean="0"/>
              <a:t>pause</a:t>
            </a:r>
            <a:r>
              <a:rPr lang="de-CH" dirty="0"/>
              <a:t>: Pause all processes within a </a:t>
            </a:r>
            <a:r>
              <a:rPr lang="de-CH" dirty="0" smtClean="0"/>
              <a:t>container</a:t>
            </a:r>
          </a:p>
          <a:p>
            <a:pPr lvl="1"/>
            <a:r>
              <a:rPr lang="de-CH" i="1" dirty="0" smtClean="0"/>
              <a:t>rm</a:t>
            </a:r>
            <a:r>
              <a:rPr lang="de-CH" dirty="0" smtClean="0"/>
              <a:t>: Delete a container</a:t>
            </a:r>
          </a:p>
          <a:p>
            <a:pPr lvl="1"/>
            <a:r>
              <a:rPr lang="de-CH" i="1" dirty="0" smtClean="0"/>
              <a:t>commit</a:t>
            </a:r>
            <a:r>
              <a:rPr lang="de-CH" dirty="0" smtClean="0"/>
              <a:t>: Create an image from a container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43469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le 31"/>
          <p:cNvSpPr/>
          <p:nvPr/>
        </p:nvSpPr>
        <p:spPr>
          <a:xfrm>
            <a:off x="5645498" y="5095649"/>
            <a:ext cx="1718268" cy="71343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Container</a:t>
            </a:r>
          </a:p>
          <a:p>
            <a:pPr algn="ctr"/>
            <a:r>
              <a:rPr lang="de-CH" dirty="0" smtClean="0"/>
              <a:t>cid4</a:t>
            </a:r>
            <a:endParaRPr lang="en-US" dirty="0"/>
          </a:p>
        </p:txBody>
      </p:sp>
      <p:sp>
        <p:nvSpPr>
          <p:cNvPr id="31" name="Rounded Rectangle 30"/>
          <p:cNvSpPr/>
          <p:nvPr/>
        </p:nvSpPr>
        <p:spPr>
          <a:xfrm>
            <a:off x="5493098" y="4732231"/>
            <a:ext cx="1718268" cy="71343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Container</a:t>
            </a:r>
          </a:p>
          <a:p>
            <a:pPr algn="ctr"/>
            <a:r>
              <a:rPr lang="de-CH" dirty="0" smtClean="0"/>
              <a:t>cid3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 smtClean="0"/>
              <a:t>Image vs. Container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95270" y="1909187"/>
            <a:ext cx="1718268" cy="71343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Base Image</a:t>
            </a:r>
          </a:p>
          <a:p>
            <a:pPr algn="ctr"/>
            <a:r>
              <a:rPr lang="de-CH" i="1" dirty="0" smtClean="0"/>
              <a:t>ubuntu:latest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285433" y="1909186"/>
            <a:ext cx="1718268" cy="71343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Container</a:t>
            </a:r>
          </a:p>
          <a:p>
            <a:pPr algn="ctr"/>
            <a:r>
              <a:rPr lang="de-CH" dirty="0" smtClean="0"/>
              <a:t>cid1</a:t>
            </a:r>
            <a:endParaRPr lang="en-US" dirty="0"/>
          </a:p>
        </p:txBody>
      </p:sp>
      <p:cxnSp>
        <p:nvCxnSpPr>
          <p:cNvPr id="8" name="Straight Arrow Connector 7"/>
          <p:cNvCxnSpPr>
            <a:stCxn id="5" idx="3"/>
            <a:endCxn id="6" idx="1"/>
          </p:cNvCxnSpPr>
          <p:nvPr/>
        </p:nvCxnSpPr>
        <p:spPr>
          <a:xfrm flipV="1">
            <a:off x="2813538" y="2265903"/>
            <a:ext cx="2471895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753660" y="1918565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/>
              <a:t>run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5285433" y="3322385"/>
            <a:ext cx="1718268" cy="71343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Container</a:t>
            </a:r>
          </a:p>
          <a:p>
            <a:pPr algn="ctr"/>
            <a:r>
              <a:rPr lang="de-CH" dirty="0" smtClean="0"/>
              <a:t>cid1</a:t>
            </a:r>
            <a:endParaRPr lang="en-US" dirty="0"/>
          </a:p>
        </p:txBody>
      </p:sp>
      <p:cxnSp>
        <p:nvCxnSpPr>
          <p:cNvPr id="11" name="Straight Arrow Connector 10"/>
          <p:cNvCxnSpPr>
            <a:stCxn id="6" idx="2"/>
            <a:endCxn id="10" idx="0"/>
          </p:cNvCxnSpPr>
          <p:nvPr/>
        </p:nvCxnSpPr>
        <p:spPr>
          <a:xfrm>
            <a:off x="6144567" y="2622619"/>
            <a:ext cx="0" cy="6997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15623" y="2781003"/>
            <a:ext cx="1962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/>
              <a:t>cmd </a:t>
            </a:r>
            <a:r>
              <a:rPr lang="de-CH" dirty="0" smtClean="0">
                <a:sym typeface="Wingdings" panose="05000000000000000000" pitchFamily="2" charset="2"/>
              </a:rPr>
              <a:t> </a:t>
            </a:r>
            <a:r>
              <a:rPr lang="de-CH" dirty="0" smtClean="0"/>
              <a:t>new state</a:t>
            </a:r>
            <a:endParaRPr lang="en-US" dirty="0"/>
          </a:p>
        </p:txBody>
      </p:sp>
      <p:cxnSp>
        <p:nvCxnSpPr>
          <p:cNvPr id="15" name="Straight Arrow Connector 14"/>
          <p:cNvCxnSpPr>
            <a:stCxn id="10" idx="1"/>
            <a:endCxn id="18" idx="3"/>
          </p:cNvCxnSpPr>
          <p:nvPr/>
        </p:nvCxnSpPr>
        <p:spPr>
          <a:xfrm flipH="1" flipV="1">
            <a:off x="2829812" y="3676645"/>
            <a:ext cx="2455621" cy="245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111544" y="3319928"/>
            <a:ext cx="1718268" cy="71343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New Image</a:t>
            </a:r>
          </a:p>
          <a:p>
            <a:pPr algn="ctr"/>
            <a:r>
              <a:rPr lang="de-CH" dirty="0" smtClean="0"/>
              <a:t>iid1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09666" y="3322385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/>
              <a:t>commit</a:t>
            </a:r>
            <a:endParaRPr lang="en-US" dirty="0"/>
          </a:p>
        </p:txBody>
      </p:sp>
      <p:cxnSp>
        <p:nvCxnSpPr>
          <p:cNvPr id="21" name="Straight Arrow Connector 20"/>
          <p:cNvCxnSpPr>
            <a:stCxn id="18" idx="0"/>
            <a:endCxn id="5" idx="2"/>
          </p:cNvCxnSpPr>
          <p:nvPr/>
        </p:nvCxnSpPr>
        <p:spPr>
          <a:xfrm flipH="1" flipV="1">
            <a:off x="1954404" y="2622620"/>
            <a:ext cx="16274" cy="69730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931226" y="2801546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/>
              <a:t>base image</a:t>
            </a:r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5340698" y="4378867"/>
            <a:ext cx="1718268" cy="71343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Container</a:t>
            </a:r>
          </a:p>
          <a:p>
            <a:pPr algn="ctr"/>
            <a:r>
              <a:rPr lang="de-CH" dirty="0" smtClean="0"/>
              <a:t>cid2</a:t>
            </a:r>
            <a:endParaRPr lang="en-US" dirty="0"/>
          </a:p>
        </p:txBody>
      </p:sp>
      <p:cxnSp>
        <p:nvCxnSpPr>
          <p:cNvPr id="26" name="Straight Arrow Connector 25"/>
          <p:cNvCxnSpPr>
            <a:stCxn id="18" idx="2"/>
            <a:endCxn id="25" idx="1"/>
          </p:cNvCxnSpPr>
          <p:nvPr/>
        </p:nvCxnSpPr>
        <p:spPr>
          <a:xfrm>
            <a:off x="1970678" y="4033361"/>
            <a:ext cx="3370020" cy="7022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814849" y="4045976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/>
              <a:t>run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095691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 smtClean="0"/>
              <a:t>Dockerfile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11550" y="1923933"/>
            <a:ext cx="7340597" cy="3948965"/>
          </a:xfrm>
        </p:spPr>
        <p:txBody>
          <a:bodyPr/>
          <a:lstStyle/>
          <a:p>
            <a:pPr algn="just"/>
            <a:r>
              <a:rPr lang="de-CH" dirty="0" smtClean="0"/>
              <a:t>Create images automatically using a build script: «Dockerfile»</a:t>
            </a:r>
          </a:p>
          <a:p>
            <a:pPr algn="just"/>
            <a:r>
              <a:rPr lang="de-CH" dirty="0" smtClean="0"/>
              <a:t>Can be versioned in a version control system like Git or SVN, along with all dependencies</a:t>
            </a:r>
          </a:p>
          <a:p>
            <a:pPr algn="just"/>
            <a:r>
              <a:rPr lang="de-CH" dirty="0" smtClean="0"/>
              <a:t>Docker Hub can automatically build images based on dockerfiles on Github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166521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 smtClean="0"/>
              <a:t>Dockerfile Example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11550" y="1923934"/>
            <a:ext cx="6661001" cy="3741142"/>
          </a:xfrm>
        </p:spPr>
        <p:txBody>
          <a:bodyPr/>
          <a:lstStyle/>
          <a:p>
            <a:r>
              <a:rPr lang="de-CH" dirty="0" smtClean="0"/>
              <a:t>Dockerfile:</a:t>
            </a:r>
            <a:endParaRPr lang="en-US" dirty="0" smtClean="0"/>
          </a:p>
          <a:p>
            <a:pPr lvl="1"/>
            <a:r>
              <a:rPr lang="de-CH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FROM ubuntu</a:t>
            </a:r>
            <a:br>
              <a:rPr lang="de-CH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ENV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DOCK_MESSAGE Hello My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World</a:t>
            </a:r>
            <a:b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dir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/files</a:t>
            </a:r>
            <a:b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CMD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["bash", "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someScript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"]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de-CH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docker build [DockerFileDir]</a:t>
            </a:r>
          </a:p>
          <a:p>
            <a:r>
              <a:rPr lang="de-CH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docker inspect [imageId]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9244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 smtClean="0"/>
              <a:t>Agenda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1011550" y="1923934"/>
            <a:ext cx="7712035" cy="4098494"/>
          </a:xfrm>
        </p:spPr>
        <p:txBody>
          <a:bodyPr>
            <a:normAutofit/>
          </a:bodyPr>
          <a:lstStyle/>
          <a:p>
            <a:r>
              <a:rPr lang="de-CH" dirty="0" smtClean="0"/>
              <a:t>What is Docker?</a:t>
            </a:r>
          </a:p>
          <a:p>
            <a:pPr lvl="1"/>
            <a:r>
              <a:rPr lang="de-CH" dirty="0" smtClean="0"/>
              <a:t>Docker vs. Virtual Machine</a:t>
            </a:r>
          </a:p>
          <a:p>
            <a:pPr lvl="1"/>
            <a:r>
              <a:rPr lang="de-CH" dirty="0" smtClean="0"/>
              <a:t>History, Status, Run Platforms</a:t>
            </a:r>
          </a:p>
          <a:p>
            <a:pPr lvl="1"/>
            <a:r>
              <a:rPr lang="de-CH" dirty="0" smtClean="0"/>
              <a:t>Hello World</a:t>
            </a:r>
          </a:p>
          <a:p>
            <a:r>
              <a:rPr lang="de-CH" dirty="0" smtClean="0"/>
              <a:t>Images and Containers</a:t>
            </a:r>
          </a:p>
          <a:p>
            <a:r>
              <a:rPr lang="de-CH" dirty="0" smtClean="0"/>
              <a:t>Port Publishing, Linking</a:t>
            </a:r>
          </a:p>
          <a:p>
            <a:r>
              <a:rPr lang="de-CH" dirty="0" smtClean="0"/>
              <a:t>Around Docker, Docker Use Cases</a:t>
            </a:r>
          </a:p>
          <a:p>
            <a:r>
              <a:rPr lang="de-CH" dirty="0" smtClean="0"/>
              <a:t>Hands-On Workshop</a:t>
            </a:r>
          </a:p>
          <a:p>
            <a:endParaRPr lang="de-CH" dirty="0" smtClean="0"/>
          </a:p>
          <a:p>
            <a:pPr lvl="1"/>
            <a:endParaRPr lang="de-CH" dirty="0" smtClean="0"/>
          </a:p>
          <a:p>
            <a:pPr lvl="1"/>
            <a:endParaRPr lang="de-CH" dirty="0" smtClean="0"/>
          </a:p>
          <a:p>
            <a:pPr lvl="1"/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5591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 smtClean="0"/>
              <a:t>Publish Port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377072" y="1923933"/>
            <a:ext cx="8446417" cy="4087983"/>
          </a:xfrm>
        </p:spPr>
        <p:txBody>
          <a:bodyPr>
            <a:normAutofit/>
          </a:bodyPr>
          <a:lstStyle/>
          <a:p>
            <a:r>
              <a:rPr lang="de-CH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docker run –t –p 8080:80 ubuntu nc –l 80</a:t>
            </a:r>
          </a:p>
          <a:p>
            <a:pPr lvl="1"/>
            <a:r>
              <a:rPr lang="de-CH" dirty="0" smtClean="0"/>
              <a:t>Map container port 80 to host port 8080</a:t>
            </a:r>
          </a:p>
          <a:p>
            <a:pPr lvl="1"/>
            <a:r>
              <a:rPr lang="de-CH" dirty="0" smtClean="0"/>
              <a:t>Check on host: nc localhost 8080</a:t>
            </a:r>
          </a:p>
          <a:p>
            <a:r>
              <a:rPr lang="de-CH" dirty="0" smtClean="0"/>
              <a:t>Link with other docker container</a:t>
            </a:r>
          </a:p>
          <a:p>
            <a:pPr lvl="1"/>
            <a:r>
              <a:rPr lang="de-CH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docker run -ti --link containerName:alias ubuntu</a:t>
            </a:r>
          </a:p>
          <a:p>
            <a:pPr lvl="1"/>
            <a:r>
              <a:rPr lang="de-CH" dirty="0" smtClean="0"/>
              <a:t>See link info with </a:t>
            </a:r>
            <a:r>
              <a:rPr lang="de-CH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319908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 smtClean="0"/>
              <a:t>Docker Hub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11551" y="1923934"/>
            <a:ext cx="7227476" cy="3656734"/>
          </a:xfrm>
        </p:spPr>
        <p:txBody>
          <a:bodyPr/>
          <a:lstStyle/>
          <a:p>
            <a:r>
              <a:rPr lang="de-CH" dirty="0" smtClean="0"/>
              <a:t>Public repository of Docker images</a:t>
            </a:r>
          </a:p>
          <a:p>
            <a:pPr lvl="1"/>
            <a:r>
              <a:rPr lang="en-US" dirty="0">
                <a:hlinkClick r:id="rId3"/>
              </a:rPr>
              <a:t>https://hub.docker.com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lvl="1"/>
            <a:r>
              <a:rPr lang="de-CH" dirty="0" smtClean="0"/>
              <a:t>docker search [term]</a:t>
            </a:r>
          </a:p>
          <a:p>
            <a:r>
              <a:rPr lang="de-CH" dirty="0" smtClean="0"/>
              <a:t>Automated: Has been automatically built from Dockerfile</a:t>
            </a:r>
          </a:p>
          <a:p>
            <a:pPr lvl="1"/>
            <a:r>
              <a:rPr lang="de-CH" dirty="0" smtClean="0"/>
              <a:t>Source for build is available on GitHub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93311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 smtClean="0"/>
              <a:t>Documentation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11551" y="1923934"/>
            <a:ext cx="7771502" cy="4127950"/>
          </a:xfrm>
        </p:spPr>
        <p:txBody>
          <a:bodyPr>
            <a:normAutofit lnSpcReduction="10000"/>
          </a:bodyPr>
          <a:lstStyle/>
          <a:p>
            <a:r>
              <a:rPr lang="de-CH" dirty="0"/>
              <a:t>Docker homepage: </a:t>
            </a:r>
            <a:r>
              <a:rPr lang="de-CH" dirty="0" smtClean="0">
                <a:hlinkClick r:id="rId2"/>
              </a:rPr>
              <a:t>https</a:t>
            </a:r>
            <a:r>
              <a:rPr lang="de-CH" dirty="0">
                <a:hlinkClick r:id="rId2"/>
              </a:rPr>
              <a:t>://www.docker.com</a:t>
            </a:r>
            <a:r>
              <a:rPr lang="de-CH" dirty="0" smtClean="0">
                <a:hlinkClick r:id="rId2"/>
              </a:rPr>
              <a:t>/</a:t>
            </a:r>
            <a:endParaRPr lang="de-CH" dirty="0" smtClean="0"/>
          </a:p>
          <a:p>
            <a:pPr lvl="1"/>
            <a:r>
              <a:rPr lang="de-CH" dirty="0"/>
              <a:t>Introduction: </a:t>
            </a:r>
            <a:r>
              <a:rPr lang="de-CH" dirty="0">
                <a:hlinkClick r:id="rId3"/>
              </a:rPr>
              <a:t>https://www.docker.com/whatisdocker</a:t>
            </a:r>
            <a:r>
              <a:rPr lang="de-CH" dirty="0" smtClean="0">
                <a:hlinkClick r:id="rId3"/>
              </a:rPr>
              <a:t>/</a:t>
            </a:r>
            <a:r>
              <a:rPr lang="de-CH" dirty="0" smtClean="0"/>
              <a:t> </a:t>
            </a:r>
            <a:endParaRPr lang="de-CH" dirty="0"/>
          </a:p>
          <a:p>
            <a:pPr lvl="1"/>
            <a:r>
              <a:rPr lang="de-CH" dirty="0" smtClean="0"/>
              <a:t>Online </a:t>
            </a:r>
            <a:r>
              <a:rPr lang="de-CH" dirty="0"/>
              <a:t>tutorial: </a:t>
            </a:r>
            <a:r>
              <a:rPr lang="de-CH" dirty="0">
                <a:hlinkClick r:id="rId4"/>
              </a:rPr>
              <a:t>https://www.docker.com/tryit</a:t>
            </a:r>
            <a:r>
              <a:rPr lang="de-CH" dirty="0" smtClean="0">
                <a:hlinkClick r:id="rId4"/>
              </a:rPr>
              <a:t>/</a:t>
            </a:r>
            <a:endParaRPr lang="de-CH" dirty="0" smtClean="0"/>
          </a:p>
          <a:p>
            <a:pPr lvl="1"/>
            <a:r>
              <a:rPr lang="de-CH" dirty="0"/>
              <a:t>Installation and user guide: </a:t>
            </a:r>
            <a:r>
              <a:rPr lang="de-CH" dirty="0">
                <a:hlinkClick r:id="rId5"/>
              </a:rPr>
              <a:t>https://docs.docker.com</a:t>
            </a:r>
            <a:r>
              <a:rPr lang="de-CH" dirty="0" smtClean="0">
                <a:hlinkClick r:id="rId5"/>
              </a:rPr>
              <a:t>/</a:t>
            </a:r>
            <a:endParaRPr lang="de-CH" dirty="0" smtClean="0"/>
          </a:p>
          <a:p>
            <a:r>
              <a:rPr lang="de-CH" dirty="0"/>
              <a:t>InfTec TecBoard: </a:t>
            </a:r>
            <a:r>
              <a:rPr lang="de-CH" dirty="0">
                <a:hlinkClick r:id="rId6"/>
              </a:rPr>
              <a:t>https://</a:t>
            </a:r>
            <a:r>
              <a:rPr lang="de-CH" dirty="0" smtClean="0">
                <a:hlinkClick r:id="rId6"/>
              </a:rPr>
              <a:t>inftec.atlassian.net/wiki/display/TEC/Docker</a:t>
            </a:r>
            <a:r>
              <a:rPr lang="de-CH" dirty="0" smtClean="0"/>
              <a:t> </a:t>
            </a:r>
          </a:p>
          <a:p>
            <a:pPr lvl="1"/>
            <a:r>
              <a:rPr lang="de-CH" dirty="0" smtClean="0"/>
              <a:t>Includes this presentation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951509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5035" y="959109"/>
            <a:ext cx="7541443" cy="1218483"/>
          </a:xfrm>
        </p:spPr>
        <p:txBody>
          <a:bodyPr/>
          <a:lstStyle/>
          <a:p>
            <a:r>
              <a:rPr lang="en-US" sz="4000" dirty="0" smtClean="0"/>
              <a:t>Hands-on Session on </a:t>
            </a:r>
            <a:r>
              <a:rPr lang="en-US" sz="4000" dirty="0" err="1" smtClean="0"/>
              <a:t>docker</a:t>
            </a:r>
            <a:r>
              <a:rPr lang="en-US" sz="4000" dirty="0" smtClean="0"/>
              <a:t> image creation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093509" y="2677212"/>
            <a:ext cx="71643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2800" dirty="0" smtClean="0"/>
              <a:t>To run python application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To run java application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To run </a:t>
            </a:r>
            <a:r>
              <a:rPr lang="en-US" sz="2800" dirty="0" err="1" smtClean="0"/>
              <a:t>php</a:t>
            </a:r>
            <a:r>
              <a:rPr lang="en-US" sz="2800" dirty="0" smtClean="0"/>
              <a:t> application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To run node.js application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 smtClean="0"/>
              <a:t>What is Docker?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11551" y="1923934"/>
            <a:ext cx="7161488" cy="3303386"/>
          </a:xfrm>
        </p:spPr>
        <p:txBody>
          <a:bodyPr/>
          <a:lstStyle/>
          <a:p>
            <a:pPr marL="0" indent="0" algn="just">
              <a:buNone/>
            </a:pPr>
            <a:r>
              <a:rPr lang="en-US" i="1" dirty="0" err="1"/>
              <a:t>Docker</a:t>
            </a:r>
            <a:r>
              <a:rPr lang="en-US" i="1" dirty="0"/>
              <a:t> is an open-source project that automates the deployment of applications inside software containers, by providing an additional layer of abstraction and automation of operating system–level virtualization on </a:t>
            </a:r>
            <a:r>
              <a:rPr lang="en-US" i="1" dirty="0" smtClean="0"/>
              <a:t>Linux.</a:t>
            </a:r>
          </a:p>
          <a:p>
            <a:pPr marL="0" indent="0" algn="r">
              <a:buNone/>
            </a:pPr>
            <a:r>
              <a:rPr lang="de-CH" sz="1800" dirty="0"/>
              <a:t>[Source</a:t>
            </a:r>
            <a:r>
              <a:rPr lang="de-CH" sz="1800" dirty="0" smtClean="0"/>
              <a:t>: en.wikipedia.org]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338287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 smtClean="0"/>
              <a:t>Docker: Name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11551" y="1923934"/>
            <a:ext cx="7743566" cy="4119514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de-CH" sz="1800" dirty="0" smtClean="0"/>
              <a:t>Source: leo.org</a:t>
            </a:r>
          </a:p>
          <a:p>
            <a:r>
              <a:rPr lang="de-CH" dirty="0" smtClean="0"/>
              <a:t>Provide a uniformed wrapper around a software package: </a:t>
            </a:r>
            <a:r>
              <a:rPr lang="de-CH" i="1" dirty="0" smtClean="0"/>
              <a:t>«Build, Ship and Run Any App, Anywhere»</a:t>
            </a:r>
            <a:r>
              <a:rPr lang="de-CH" dirty="0" smtClean="0"/>
              <a:t> </a:t>
            </a:r>
            <a:r>
              <a:rPr lang="de-CH" sz="1800" dirty="0" smtClean="0"/>
              <a:t>[www.docker.com]</a:t>
            </a:r>
          </a:p>
          <a:p>
            <a:pPr lvl="1" algn="just"/>
            <a:r>
              <a:rPr lang="de-CH" sz="2800" dirty="0" smtClean="0"/>
              <a:t>Similar to shipping containers: The container is always the same, regardless of the contents and thus fits on all trucks, cranes, ships, ...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327228" y="235112"/>
            <a:ext cx="2678411" cy="1795404"/>
            <a:chOff x="6327228" y="235112"/>
            <a:chExt cx="2678411" cy="179540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27228" y="235112"/>
              <a:ext cx="2599920" cy="176105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775815" y="1784295"/>
              <a:ext cx="12298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sz="1000" dirty="0" smtClean="0"/>
                <a:t>[www.docker.com]</a:t>
              </a:r>
              <a:endParaRPr 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20444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CH" dirty="0" smtClean="0"/>
              <a:t>Docker vs. Virtual Machine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9668" y="1716527"/>
            <a:ext cx="3305799" cy="36874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551" y="2732552"/>
            <a:ext cx="3325624" cy="26714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54845" y="5755149"/>
            <a:ext cx="4942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Source: https://www.docker.com/whatisdocker/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240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CH" dirty="0" smtClean="0"/>
              <a:t>Docker History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11550" y="1923933"/>
            <a:ext cx="7284037" cy="4014953"/>
          </a:xfrm>
        </p:spPr>
        <p:txBody>
          <a:bodyPr/>
          <a:lstStyle/>
          <a:p>
            <a:pPr algn="just"/>
            <a:r>
              <a:rPr lang="de-CH" dirty="0" smtClean="0"/>
              <a:t>2013-03: Releases as Open Source</a:t>
            </a:r>
          </a:p>
          <a:p>
            <a:pPr algn="just"/>
            <a:r>
              <a:rPr lang="de-CH" dirty="0" smtClean="0"/>
              <a:t>2013-09: Red Hat collaboration (Fedora, RHEL, OpenShift)</a:t>
            </a:r>
          </a:p>
          <a:p>
            <a:pPr algn="just"/>
            <a:r>
              <a:rPr lang="de-CH" dirty="0" smtClean="0"/>
              <a:t>2014-03: 34th most starred GitHub project</a:t>
            </a:r>
          </a:p>
          <a:p>
            <a:pPr algn="just"/>
            <a:r>
              <a:rPr lang="de-CH" dirty="0" smtClean="0"/>
              <a:t>2014-05: JAX Innovation Award (most innovative open technology)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5608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90727" y="6316321"/>
            <a:ext cx="536421" cy="365125"/>
          </a:xfrm>
        </p:spPr>
        <p:txBody>
          <a:bodyPr/>
          <a:lstStyle/>
          <a:p>
            <a:fld id="{1BA865F8-D0B2-3245-A9F6-5F06F5A3A0C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 smtClean="0"/>
              <a:t>Run Platforms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11550" y="1923933"/>
            <a:ext cx="7236903" cy="3948965"/>
          </a:xfrm>
        </p:spPr>
        <p:txBody>
          <a:bodyPr/>
          <a:lstStyle/>
          <a:p>
            <a:r>
              <a:rPr lang="de-CH" dirty="0" smtClean="0"/>
              <a:t>Various Linux distributions (Ubuntu, Fedora, RHEL, Centos, openSUSE, ...)</a:t>
            </a:r>
          </a:p>
          <a:p>
            <a:r>
              <a:rPr lang="de-CH" dirty="0" smtClean="0"/>
              <a:t>Cloud (Amazon EC2, Google Compute Engine, Rackspace)</a:t>
            </a:r>
          </a:p>
          <a:p>
            <a:r>
              <a:rPr lang="de-CH" dirty="0" smtClean="0"/>
              <a:t>2014-10: Microsoft announces plans to integrate Docker with next release of Windows Server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8096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011550" y="352082"/>
            <a:ext cx="6286589" cy="607027"/>
          </a:xfrm>
        </p:spPr>
        <p:txBody>
          <a:bodyPr/>
          <a:lstStyle/>
          <a:p>
            <a:r>
              <a:rPr lang="en-US" dirty="0" err="1" smtClean="0"/>
              <a:t>Docker</a:t>
            </a:r>
            <a:r>
              <a:rPr lang="en-US" dirty="0" smtClean="0"/>
              <a:t> Installation 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79574" y="1300899"/>
            <a:ext cx="7284037" cy="4713402"/>
          </a:xfrm>
        </p:spPr>
        <p:txBody>
          <a:bodyPr/>
          <a:lstStyle/>
          <a:p>
            <a:r>
              <a:rPr lang="en-US" dirty="0" smtClean="0"/>
              <a:t>Install </a:t>
            </a:r>
            <a:r>
              <a:rPr lang="en-US" dirty="0" err="1" smtClean="0"/>
              <a:t>Docker</a:t>
            </a:r>
            <a:r>
              <a:rPr lang="en-US" dirty="0" smtClean="0"/>
              <a:t> Toolbox on Windows</a:t>
            </a:r>
          </a:p>
          <a:p>
            <a:pPr algn="just"/>
            <a:r>
              <a:rPr lang="en-US" dirty="0" err="1" smtClean="0"/>
              <a:t>Docker</a:t>
            </a:r>
            <a:r>
              <a:rPr lang="en-US" dirty="0" smtClean="0"/>
              <a:t> Toolbox provides a way to use </a:t>
            </a:r>
            <a:r>
              <a:rPr lang="en-US" dirty="0" err="1" smtClean="0"/>
              <a:t>Docker</a:t>
            </a:r>
            <a:r>
              <a:rPr lang="en-US" dirty="0" smtClean="0"/>
              <a:t> on Windows systems that do not meet minimal system requirements for the </a:t>
            </a:r>
            <a:r>
              <a:rPr lang="en-US" dirty="0" err="1" smtClean="0">
                <a:hlinkClick r:id="rId2"/>
              </a:rPr>
              <a:t>Docker</a:t>
            </a:r>
            <a:r>
              <a:rPr lang="en-US" dirty="0" smtClean="0">
                <a:hlinkClick r:id="rId2"/>
              </a:rPr>
              <a:t> Desktop for Windows</a:t>
            </a:r>
            <a:r>
              <a:rPr lang="en-US" dirty="0" smtClean="0"/>
              <a:t> app.</a:t>
            </a:r>
          </a:p>
          <a:p>
            <a:pPr algn="just"/>
            <a:r>
              <a:rPr lang="en-US" dirty="0" smtClean="0">
                <a:hlinkClick r:id="rId3"/>
              </a:rPr>
              <a:t>https://docs.docker.com/toolbox/toolbox_install_windows/</a:t>
            </a:r>
            <a:endParaRPr lang="en-US" dirty="0" smtClean="0"/>
          </a:p>
          <a:p>
            <a:pPr algn="just"/>
            <a:r>
              <a:rPr lang="en-US" dirty="0" smtClean="0"/>
              <a:t>To check the </a:t>
            </a:r>
            <a:r>
              <a:rPr lang="en-US" dirty="0" err="1" smtClean="0"/>
              <a:t>docker</a:t>
            </a:r>
            <a:r>
              <a:rPr lang="en-US" dirty="0" smtClean="0"/>
              <a:t> installation</a:t>
            </a:r>
          </a:p>
          <a:p>
            <a:pPr lvl="1" algn="just"/>
            <a:r>
              <a:rPr lang="en-US" dirty="0" err="1" smtClean="0"/>
              <a:t>docker</a:t>
            </a:r>
            <a:r>
              <a:rPr lang="en-US" dirty="0" smtClean="0"/>
              <a:t> --version</a:t>
            </a:r>
          </a:p>
          <a:p>
            <a:pPr lvl="1" algn="just"/>
            <a:r>
              <a:rPr lang="en-US" dirty="0" err="1" smtClean="0"/>
              <a:t>docker</a:t>
            </a:r>
            <a:r>
              <a:rPr lang="en-US" dirty="0" smtClean="0"/>
              <a:t> run hello-world 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Docker</a:t>
            </a:r>
            <a:r>
              <a:rPr lang="en-US" dirty="0" smtClean="0"/>
              <a:t> Architecture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1551" y="2095959"/>
            <a:ext cx="6508750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fTec">
      <a:dk1>
        <a:srgbClr val="3C3C3C"/>
      </a:dk1>
      <a:lt1>
        <a:sysClr val="window" lastClr="FFFFFF"/>
      </a:lt1>
      <a:dk2>
        <a:srgbClr val="000000"/>
      </a:dk2>
      <a:lt2>
        <a:srgbClr val="EFF0F2"/>
      </a:lt2>
      <a:accent1>
        <a:srgbClr val="E80018"/>
      </a:accent1>
      <a:accent2>
        <a:srgbClr val="ED7C00"/>
      </a:accent2>
      <a:accent3>
        <a:srgbClr val="3C3C3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7327</TotalTime>
  <Words>1118</Words>
  <Application>Microsoft Office PowerPoint</Application>
  <PresentationFormat>On-screen Show (4:3)</PresentationFormat>
  <Paragraphs>217</Paragraphs>
  <Slides>23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Northstar PG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Donny Epp</dc:creator>
  <cp:lastModifiedBy>Admin</cp:lastModifiedBy>
  <cp:revision>116</cp:revision>
  <dcterms:created xsi:type="dcterms:W3CDTF">2011-11-08T16:41:51Z</dcterms:created>
  <dcterms:modified xsi:type="dcterms:W3CDTF">2019-09-24T09:49:25Z</dcterms:modified>
</cp:coreProperties>
</file>