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9"/>
  </p:notesMasterIdLst>
  <p:sldIdLst>
    <p:sldId id="256" r:id="rId2"/>
    <p:sldId id="288" r:id="rId3"/>
    <p:sldId id="289" r:id="rId4"/>
    <p:sldId id="296" r:id="rId5"/>
    <p:sldId id="297" r:id="rId6"/>
    <p:sldId id="299" r:id="rId7"/>
    <p:sldId id="301" r:id="rId8"/>
    <p:sldId id="277" r:id="rId9"/>
    <p:sldId id="278" r:id="rId10"/>
    <p:sldId id="298" r:id="rId11"/>
    <p:sldId id="293" r:id="rId12"/>
    <p:sldId id="302" r:id="rId13"/>
    <p:sldId id="260" r:id="rId14"/>
    <p:sldId id="285" r:id="rId15"/>
    <p:sldId id="300" r:id="rId16"/>
    <p:sldId id="303" r:id="rId17"/>
    <p:sldId id="304" r:id="rId18"/>
    <p:sldId id="305" r:id="rId19"/>
    <p:sldId id="306" r:id="rId20"/>
    <p:sldId id="307" r:id="rId21"/>
    <p:sldId id="308" r:id="rId22"/>
    <p:sldId id="309" r:id="rId23"/>
    <p:sldId id="280" r:id="rId24"/>
    <p:sldId id="312" r:id="rId25"/>
    <p:sldId id="313" r:id="rId26"/>
    <p:sldId id="310" r:id="rId27"/>
    <p:sldId id="311"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549" autoAdjust="0"/>
    <p:restoredTop sz="94660"/>
  </p:normalViewPr>
  <p:slideViewPr>
    <p:cSldViewPr>
      <p:cViewPr varScale="1">
        <p:scale>
          <a:sx n="80" d="100"/>
          <a:sy n="80" d="100"/>
        </p:scale>
        <p:origin x="-1162" y="-8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A81183-9282-4DC1-AD0A-4F61CC1774B6}" type="datetimeFigureOut">
              <a:rPr lang="en-US" smtClean="0"/>
              <a:pPr/>
              <a:t>4/17/2018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BA5251-4EA8-4E46-A260-1A73CA29DB6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FEF36B2B-7269-4007-854F-4E76EDB04F24}" type="datetimeFigureOut">
              <a:rPr lang="en-US" smtClean="0"/>
              <a:pPr/>
              <a:t>4/17/2018</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754532F9-A092-4CAF-B36D-58DF9D4B95BC}"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EF36B2B-7269-4007-854F-4E76EDB04F24}" type="datetimeFigureOut">
              <a:rPr lang="en-US" smtClean="0"/>
              <a:pPr/>
              <a:t>4/17/2018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532F9-A092-4CAF-B36D-58DF9D4B95B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EF36B2B-7269-4007-854F-4E76EDB04F24}" type="datetimeFigureOut">
              <a:rPr lang="en-US" smtClean="0"/>
              <a:pPr/>
              <a:t>4/17/2018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532F9-A092-4CAF-B36D-58DF9D4B95B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EF36B2B-7269-4007-854F-4E76EDB04F24}" type="datetimeFigureOut">
              <a:rPr lang="en-US" smtClean="0"/>
              <a:pPr/>
              <a:t>4/17/2018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4532F9-A092-4CAF-B36D-58DF9D4B95BC}"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EF36B2B-7269-4007-854F-4E76EDB04F24}" type="datetimeFigureOut">
              <a:rPr lang="en-US" smtClean="0"/>
              <a:pPr/>
              <a:t>4/17/2018</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754532F9-A092-4CAF-B36D-58DF9D4B95B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EF36B2B-7269-4007-854F-4E76EDB04F24}" type="datetimeFigureOut">
              <a:rPr lang="en-US" smtClean="0"/>
              <a:pPr/>
              <a:t>4/17/2018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4532F9-A092-4CAF-B36D-58DF9D4B95BC}"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FEF36B2B-7269-4007-854F-4E76EDB04F24}" type="datetimeFigureOut">
              <a:rPr lang="en-US" smtClean="0"/>
              <a:pPr/>
              <a:t>4/17/2018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54532F9-A092-4CAF-B36D-58DF9D4B95BC}"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EF36B2B-7269-4007-854F-4E76EDB04F24}" type="datetimeFigureOut">
              <a:rPr lang="en-US" smtClean="0"/>
              <a:pPr/>
              <a:t>4/17/2018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54532F9-A092-4CAF-B36D-58DF9D4B95B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F36B2B-7269-4007-854F-4E76EDB04F24}" type="datetimeFigureOut">
              <a:rPr lang="en-US" smtClean="0"/>
              <a:pPr/>
              <a:t>4/17/2018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54532F9-A092-4CAF-B36D-58DF9D4B95B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EF36B2B-7269-4007-854F-4E76EDB04F24}" type="datetimeFigureOut">
              <a:rPr lang="en-US" smtClean="0"/>
              <a:pPr/>
              <a:t>4/17/2018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4532F9-A092-4CAF-B36D-58DF9D4B95BC}"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EF36B2B-7269-4007-854F-4E76EDB04F24}" type="datetimeFigureOut">
              <a:rPr lang="en-US" smtClean="0"/>
              <a:pPr/>
              <a:t>4/17/2018</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754532F9-A092-4CAF-B36D-58DF9D4B95BC}"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FEF36B2B-7269-4007-854F-4E76EDB04F24}" type="datetimeFigureOut">
              <a:rPr lang="en-US" smtClean="0"/>
              <a:pPr/>
              <a:t>4/17/2018</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54532F9-A092-4CAF-B36D-58DF9D4B95B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creative-geeks.com/blog/2017/04/25/angular-js-series-the-magic-of-angularjs-two-way-data-bindin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xml"/><Relationship Id="rId5" Type="http://schemas.openxmlformats.org/officeDocument/2006/relationships/image" Target="../media/image31.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creative-geeks.com/blog/2017/04/25/angular-js-series-understanding-scopes-scope-creation-and-inheritance/"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AngularJS</a:t>
            </a:r>
            <a:r>
              <a:rPr lang="en-US" dirty="0" smtClean="0"/>
              <a:t> Introduction</a:t>
            </a:r>
            <a:endParaRPr lang="en-US" dirty="0"/>
          </a:p>
        </p:txBody>
      </p:sp>
      <p:pic>
        <p:nvPicPr>
          <p:cNvPr id="4" name="Picture 3" descr="ang.jpg"/>
          <p:cNvPicPr>
            <a:picLocks noChangeAspect="1"/>
          </p:cNvPicPr>
          <p:nvPr/>
        </p:nvPicPr>
        <p:blipFill>
          <a:blip r:embed="rId2"/>
          <a:stretch>
            <a:fillRect/>
          </a:stretch>
        </p:blipFill>
        <p:spPr>
          <a:xfrm>
            <a:off x="3505200" y="3505200"/>
            <a:ext cx="2362200" cy="195834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14400" y="457200"/>
            <a:ext cx="7772400" cy="5562600"/>
          </a:xfrm>
        </p:spPr>
        <p:txBody>
          <a:bodyPr/>
          <a:lstStyle/>
          <a:p>
            <a:r>
              <a:rPr lang="en-US" b="1" dirty="0" smtClean="0"/>
              <a:t>The Runtime Data Binding Phase</a:t>
            </a:r>
          </a:p>
          <a:p>
            <a:pPr lvl="1" algn="just"/>
            <a:r>
              <a:rPr lang="en-US" dirty="0" smtClean="0"/>
              <a:t>The final phase of the </a:t>
            </a:r>
            <a:r>
              <a:rPr lang="en-US" dirty="0" err="1" smtClean="0"/>
              <a:t>AngularJS</a:t>
            </a:r>
            <a:r>
              <a:rPr lang="en-US" dirty="0" smtClean="0"/>
              <a:t> application is the runtime phase, which persists until the application is reloaded or navigated away from.</a:t>
            </a:r>
          </a:p>
          <a:p>
            <a:pPr lvl="1">
              <a:buNone/>
            </a:pPr>
            <a:r>
              <a:rPr lang="en-US" dirty="0" smtClean="0"/>
              <a:t/>
            </a:r>
            <a:br>
              <a:rPr lang="en-US" dirty="0" smtClean="0"/>
            </a:br>
            <a:r>
              <a:rPr lang="en-US" dirty="0" smtClean="0"/>
              <a:t> </a:t>
            </a:r>
          </a:p>
          <a:p>
            <a:pPr lvl="1" algn="just"/>
            <a:r>
              <a:rPr lang="en-US" dirty="0" smtClean="0"/>
              <a:t>At this </a:t>
            </a:r>
            <a:r>
              <a:rPr lang="en-US" u="sng" dirty="0" smtClean="0">
                <a:hlinkClick r:id="rId2"/>
              </a:rPr>
              <a:t>Data Binding</a:t>
            </a:r>
            <a:r>
              <a:rPr lang="en-US" dirty="0" smtClean="0"/>
              <a:t> Phase any changes in the scope are reflected in the view, and any changes in the view are directly updated in the scope, making the scope the single source of data for the view.</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latin typeface="Times New Roman" pitchFamily="18" charset="0"/>
                <a:cs typeface="Times New Roman" pitchFamily="18" charset="0"/>
              </a:rPr>
              <a:t>Angular Js Controllers</a:t>
            </a:r>
            <a:br>
              <a:rPr lang="en-US" b="1" dirty="0" smtClean="0">
                <a:latin typeface="Times New Roman" pitchFamily="18" charset="0"/>
                <a:cs typeface="Times New Roman" pitchFamily="18" charset="0"/>
              </a:rPr>
            </a:br>
            <a:endParaRPr lang="en-US" b="1" dirty="0">
              <a:latin typeface="Times New Roman" pitchFamily="18" charset="0"/>
              <a:cs typeface="Times New Roman" pitchFamily="18" charset="0"/>
            </a:endParaRPr>
          </a:p>
        </p:txBody>
      </p:sp>
      <p:sp>
        <p:nvSpPr>
          <p:cNvPr id="4" name="Content Placeholder 3"/>
          <p:cNvSpPr>
            <a:spLocks noGrp="1"/>
          </p:cNvSpPr>
          <p:nvPr>
            <p:ph sz="quarter" idx="1"/>
          </p:nvPr>
        </p:nvSpPr>
        <p:spPr/>
        <p:txBody>
          <a:bodyPr/>
          <a:lstStyle/>
          <a:p>
            <a:endParaRPr lang="en-US" dirty="0"/>
          </a:p>
        </p:txBody>
      </p:sp>
      <p:pic>
        <p:nvPicPr>
          <p:cNvPr id="2050" name="Picture 2"/>
          <p:cNvPicPr>
            <a:picLocks noChangeAspect="1" noChangeArrowheads="1"/>
          </p:cNvPicPr>
          <p:nvPr/>
        </p:nvPicPr>
        <p:blipFill>
          <a:blip r:embed="rId2"/>
          <a:srcRect/>
          <a:stretch>
            <a:fillRect/>
          </a:stretch>
        </p:blipFill>
        <p:spPr bwMode="auto">
          <a:xfrm>
            <a:off x="1327150" y="2070100"/>
            <a:ext cx="7054850" cy="3644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Controllers – </a:t>
            </a:r>
            <a:r>
              <a:rPr lang="en-US" dirty="0" err="1" smtClean="0"/>
              <a:t>contd</a:t>
            </a:r>
            <a:r>
              <a:rPr lang="en-US" dirty="0" smtClean="0"/>
              <a:t>….</a:t>
            </a:r>
            <a:endParaRPr lang="en-US" dirty="0"/>
          </a:p>
        </p:txBody>
      </p:sp>
      <p:sp>
        <p:nvSpPr>
          <p:cNvPr id="3" name="Content Placeholder 2"/>
          <p:cNvSpPr>
            <a:spLocks noGrp="1"/>
          </p:cNvSpPr>
          <p:nvPr>
            <p:ph sz="quarter" idx="1"/>
          </p:nvPr>
        </p:nvSpPr>
        <p:spPr/>
        <p:txBody>
          <a:bodyPr/>
          <a:lstStyle/>
          <a:p>
            <a:pPr>
              <a:buNone/>
            </a:pPr>
            <a:endParaRPr lang="en-US" dirty="0"/>
          </a:p>
        </p:txBody>
      </p:sp>
      <p:pic>
        <p:nvPicPr>
          <p:cNvPr id="3074" name="Picture 2"/>
          <p:cNvPicPr>
            <a:picLocks noChangeAspect="1" noChangeArrowheads="1"/>
          </p:cNvPicPr>
          <p:nvPr/>
        </p:nvPicPr>
        <p:blipFill>
          <a:blip r:embed="rId2"/>
          <a:srcRect/>
          <a:stretch>
            <a:fillRect/>
          </a:stretch>
        </p:blipFill>
        <p:spPr bwMode="auto">
          <a:xfrm>
            <a:off x="1447800" y="1981200"/>
            <a:ext cx="6705600" cy="3619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Angular Example</a:t>
            </a:r>
            <a:endParaRPr lang="en-US" dirty="0"/>
          </a:p>
        </p:txBody>
      </p:sp>
      <p:pic>
        <p:nvPicPr>
          <p:cNvPr id="2052" name="Picture 4"/>
          <p:cNvPicPr>
            <a:picLocks noChangeAspect="1" noChangeArrowheads="1"/>
          </p:cNvPicPr>
          <p:nvPr/>
        </p:nvPicPr>
        <p:blipFill>
          <a:blip r:embed="rId2"/>
          <a:srcRect/>
          <a:stretch>
            <a:fillRect/>
          </a:stretch>
        </p:blipFill>
        <p:spPr bwMode="auto">
          <a:xfrm>
            <a:off x="685800" y="2362200"/>
            <a:ext cx="6724650" cy="2768600"/>
          </a:xfrm>
          <a:prstGeom prst="rect">
            <a:avLst/>
          </a:prstGeom>
          <a:noFill/>
          <a:ln w="9525">
            <a:noFill/>
            <a:miter lim="800000"/>
            <a:headEnd/>
            <a:tailEnd/>
          </a:ln>
          <a:effectLst/>
        </p:spPr>
      </p:pic>
      <p:sp>
        <p:nvSpPr>
          <p:cNvPr id="7" name="Rectangular Callout 6"/>
          <p:cNvSpPr/>
          <p:nvPr/>
        </p:nvSpPr>
        <p:spPr>
          <a:xfrm>
            <a:off x="4953000" y="2819400"/>
            <a:ext cx="3733800" cy="609600"/>
          </a:xfrm>
          <a:prstGeom prst="wedgeRectCallout">
            <a:avLst>
              <a:gd name="adj1" fmla="val -63180"/>
              <a:gd name="adj2" fmla="val 1250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smtClean="0">
                <a:solidFill>
                  <a:schemeClr val="tx1"/>
                </a:solidFill>
              </a:rPr>
              <a:t>Script loads and runs on when browser signals context is loaded and ready</a:t>
            </a:r>
            <a:endParaRPr lang="en-US" sz="1600" dirty="0">
              <a:solidFill>
                <a:schemeClr val="tx1"/>
              </a:solidFill>
            </a:endParaRPr>
          </a:p>
        </p:txBody>
      </p:sp>
      <p:sp>
        <p:nvSpPr>
          <p:cNvPr id="8" name="Rectangular Callout 7"/>
          <p:cNvSpPr/>
          <p:nvPr/>
        </p:nvSpPr>
        <p:spPr>
          <a:xfrm>
            <a:off x="2819400" y="1600200"/>
            <a:ext cx="3733800" cy="609600"/>
          </a:xfrm>
          <a:prstGeom prst="wedgeRectCallout">
            <a:avLst>
              <a:gd name="adj1" fmla="val -77211"/>
              <a:gd name="adj2" fmla="val 14218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a:solidFill>
                  <a:schemeClr val="tx1"/>
                </a:solidFill>
              </a:rPr>
              <a:t>Once ready, scans the html looking for a </a:t>
            </a:r>
            <a:r>
              <a:rPr lang="en-US" sz="1600" dirty="0" err="1">
                <a:solidFill>
                  <a:schemeClr val="tx1"/>
                </a:solidFill>
              </a:rPr>
              <a:t>ng</a:t>
            </a:r>
            <a:r>
              <a:rPr lang="en-US" sz="1600" dirty="0">
                <a:solidFill>
                  <a:schemeClr val="tx1"/>
                </a:solidFill>
              </a:rPr>
              <a:t>-app attribute - Creates a scope</a:t>
            </a:r>
          </a:p>
        </p:txBody>
      </p:sp>
      <p:sp>
        <p:nvSpPr>
          <p:cNvPr id="10" name="Rectangle 9"/>
          <p:cNvSpPr/>
          <p:nvPr/>
        </p:nvSpPr>
        <p:spPr>
          <a:xfrm>
            <a:off x="3048000" y="4800600"/>
            <a:ext cx="5562600" cy="646331"/>
          </a:xfrm>
          <a:prstGeom prst="rect">
            <a:avLst/>
          </a:prstGeom>
          <a:ln w="15875">
            <a:solidFill>
              <a:schemeClr val="accent1">
                <a:shade val="50000"/>
              </a:schemeClr>
            </a:solidFill>
          </a:ln>
        </p:spPr>
        <p:txBody>
          <a:bodyPr wrap="square">
            <a:spAutoFit/>
          </a:bodyPr>
          <a:lstStyle/>
          <a:p>
            <a:r>
              <a:rPr lang="en-US" dirty="0" smtClean="0"/>
              <a:t>Compiler - Scans DOM covered by the </a:t>
            </a:r>
            <a:r>
              <a:rPr lang="en-US" dirty="0" err="1" smtClean="0"/>
              <a:t>ng</a:t>
            </a:r>
            <a:r>
              <a:rPr lang="en-US" dirty="0" smtClean="0"/>
              <a:t>-app looking for </a:t>
            </a:r>
            <a:r>
              <a:rPr lang="en-US" dirty="0" err="1" smtClean="0"/>
              <a:t>templating</a:t>
            </a:r>
            <a:r>
              <a:rPr lang="en-US" dirty="0" smtClean="0"/>
              <a:t> markup - Fills in with information from scope</a:t>
            </a:r>
            <a:endParaRPr lang="en-US" dirty="0"/>
          </a:p>
        </p:txBody>
      </p:sp>
      <p:cxnSp>
        <p:nvCxnSpPr>
          <p:cNvPr id="12" name="Straight Arrow Connector 11"/>
          <p:cNvCxnSpPr/>
          <p:nvPr/>
        </p:nvCxnSpPr>
        <p:spPr>
          <a:xfrm rot="10800000">
            <a:off x="3581400" y="4267200"/>
            <a:ext cx="1143000" cy="5334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0800000">
            <a:off x="2667000" y="4495800"/>
            <a:ext cx="1981200" cy="3048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pic>
        <p:nvPicPr>
          <p:cNvPr id="2053" name="Picture 5"/>
          <p:cNvPicPr>
            <a:picLocks noChangeAspect="1" noChangeArrowheads="1"/>
          </p:cNvPicPr>
          <p:nvPr/>
        </p:nvPicPr>
        <p:blipFill>
          <a:blip r:embed="rId3"/>
          <a:srcRect/>
          <a:stretch>
            <a:fillRect/>
          </a:stretch>
        </p:blipFill>
        <p:spPr bwMode="auto">
          <a:xfrm>
            <a:off x="990600" y="5562600"/>
            <a:ext cx="2867025" cy="1181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639762"/>
          </a:xfrm>
        </p:spPr>
        <p:txBody>
          <a:bodyPr>
            <a:normAutofit fontScale="90000"/>
          </a:bodyPr>
          <a:lstStyle/>
          <a:p>
            <a:r>
              <a:rPr lang="en-US" dirty="0" err="1" smtClean="0"/>
              <a:t>AngularJS</a:t>
            </a:r>
            <a:r>
              <a:rPr lang="en-US" dirty="0" smtClean="0"/>
              <a:t> Scope</a:t>
            </a:r>
            <a:endParaRPr lang="en-US" dirty="0"/>
          </a:p>
        </p:txBody>
      </p:sp>
      <p:sp>
        <p:nvSpPr>
          <p:cNvPr id="3" name="Content Placeholder 2"/>
          <p:cNvSpPr>
            <a:spLocks noGrp="1"/>
          </p:cNvSpPr>
          <p:nvPr>
            <p:ph sz="quarter" idx="1"/>
          </p:nvPr>
        </p:nvSpPr>
        <p:spPr/>
        <p:txBody>
          <a:bodyPr/>
          <a:lstStyle/>
          <a:p>
            <a:r>
              <a:rPr lang="en-US" dirty="0" err="1" smtClean="0"/>
              <a:t>AngularJS</a:t>
            </a:r>
            <a:r>
              <a:rPr lang="en-US" dirty="0" smtClean="0"/>
              <a:t> will invoke the controller with a </a:t>
            </a:r>
            <a:r>
              <a:rPr lang="en-US" b="1" dirty="0" smtClean="0"/>
              <a:t>$scope</a:t>
            </a:r>
            <a:r>
              <a:rPr lang="en-US" dirty="0" smtClean="0"/>
              <a:t> object.</a:t>
            </a:r>
          </a:p>
          <a:p>
            <a:r>
              <a:rPr lang="en-US" dirty="0" smtClean="0"/>
              <a:t>In </a:t>
            </a:r>
            <a:r>
              <a:rPr lang="en-US" dirty="0" err="1" smtClean="0"/>
              <a:t>AngularJS</a:t>
            </a:r>
            <a:r>
              <a:rPr lang="en-US" dirty="0" smtClean="0"/>
              <a:t>, $scope is the application object (the owner of application variables and functions).</a:t>
            </a:r>
          </a:p>
          <a:p>
            <a:r>
              <a:rPr lang="en-US" dirty="0" smtClean="0"/>
              <a:t>The scope is the binding part between the HTML (view) and the JavaScript (controller).</a:t>
            </a:r>
          </a:p>
          <a:p>
            <a:r>
              <a:rPr lang="en-US" dirty="0" smtClean="0"/>
              <a:t>The scope is an object with the available properties and methods. (</a:t>
            </a:r>
            <a:r>
              <a:rPr lang="en-US" b="1" dirty="0" smtClean="0"/>
              <a:t>your Name</a:t>
            </a:r>
            <a:r>
              <a:rPr lang="en-US" dirty="0" smtClean="0"/>
              <a:t>).</a:t>
            </a:r>
          </a:p>
          <a:p>
            <a:r>
              <a:rPr lang="en-US" dirty="0" smtClean="0"/>
              <a:t>The scope is available for both the view and the controller.</a:t>
            </a:r>
          </a:p>
          <a:p>
            <a:r>
              <a:rPr lang="en-US" dirty="0" smtClean="0"/>
              <a:t>When you make a controller in </a:t>
            </a:r>
            <a:r>
              <a:rPr lang="en-US" dirty="0" err="1" smtClean="0"/>
              <a:t>AngularJS</a:t>
            </a:r>
            <a:r>
              <a:rPr lang="en-US" dirty="0" smtClean="0"/>
              <a:t>, you pass the $scope object as an argument:</a:t>
            </a:r>
          </a:p>
          <a:p>
            <a:endParaRPr lang="en-US" dirty="0" smtClean="0"/>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endParaRPr lang="en-US" dirty="0"/>
          </a:p>
        </p:txBody>
      </p:sp>
      <p:pic>
        <p:nvPicPr>
          <p:cNvPr id="1028" name="Picture 4"/>
          <p:cNvPicPr>
            <a:picLocks noChangeAspect="1" noChangeArrowheads="1"/>
          </p:cNvPicPr>
          <p:nvPr/>
        </p:nvPicPr>
        <p:blipFill>
          <a:blip r:embed="rId2"/>
          <a:srcRect/>
          <a:stretch>
            <a:fillRect/>
          </a:stretch>
        </p:blipFill>
        <p:spPr bwMode="auto">
          <a:xfrm>
            <a:off x="762000" y="1119189"/>
            <a:ext cx="7696200" cy="43672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Angular “scope” in controller</a:t>
            </a:r>
            <a:endParaRPr lang="en-US" dirty="0"/>
          </a:p>
        </p:txBody>
      </p:sp>
      <p:sp>
        <p:nvSpPr>
          <p:cNvPr id="3" name="Content Placeholder 2"/>
          <p:cNvSpPr>
            <a:spLocks noGrp="1"/>
          </p:cNvSpPr>
          <p:nvPr>
            <p:ph sz="quarter" idx="1"/>
          </p:nvPr>
        </p:nvSpPr>
        <p:spPr/>
        <p:txBody>
          <a:bodyPr/>
          <a:lstStyle/>
          <a:p>
            <a:endParaRPr lang="en-US" dirty="0"/>
          </a:p>
        </p:txBody>
      </p:sp>
      <p:pic>
        <p:nvPicPr>
          <p:cNvPr id="5123" name="Picture 3"/>
          <p:cNvPicPr>
            <a:picLocks noChangeAspect="1" noChangeArrowheads="1"/>
          </p:cNvPicPr>
          <p:nvPr/>
        </p:nvPicPr>
        <p:blipFill>
          <a:blip r:embed="rId2"/>
          <a:srcRect/>
          <a:stretch>
            <a:fillRect/>
          </a:stretch>
        </p:blipFill>
        <p:spPr bwMode="auto">
          <a:xfrm>
            <a:off x="2362200" y="1600200"/>
            <a:ext cx="4391025" cy="40576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One-way data binding</a:t>
            </a:r>
            <a:endParaRPr lang="en-US" dirty="0"/>
          </a:p>
        </p:txBody>
      </p:sp>
      <p:sp>
        <p:nvSpPr>
          <p:cNvPr id="3" name="Content Placeholder 2"/>
          <p:cNvSpPr>
            <a:spLocks noGrp="1"/>
          </p:cNvSpPr>
          <p:nvPr>
            <p:ph sz="quarter" idx="1"/>
          </p:nvPr>
        </p:nvSpPr>
        <p:spPr/>
        <p:txBody>
          <a:bodyPr/>
          <a:lstStyle/>
          <a:p>
            <a:endParaRPr lang="en-US"/>
          </a:p>
        </p:txBody>
      </p:sp>
      <p:pic>
        <p:nvPicPr>
          <p:cNvPr id="6146" name="Picture 2"/>
          <p:cNvPicPr>
            <a:picLocks noChangeAspect="1" noChangeArrowheads="1"/>
          </p:cNvPicPr>
          <p:nvPr/>
        </p:nvPicPr>
        <p:blipFill>
          <a:blip r:embed="rId2"/>
          <a:srcRect/>
          <a:stretch>
            <a:fillRect/>
          </a:stretch>
        </p:blipFill>
        <p:spPr bwMode="auto">
          <a:xfrm>
            <a:off x="609600" y="1676400"/>
            <a:ext cx="7962900" cy="4410075"/>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Two-way data binding </a:t>
            </a:r>
            <a:endParaRPr lang="en-US" dirty="0"/>
          </a:p>
        </p:txBody>
      </p:sp>
      <p:pic>
        <p:nvPicPr>
          <p:cNvPr id="7170" name="Picture 2"/>
          <p:cNvPicPr>
            <a:picLocks noGrp="1" noChangeAspect="1" noChangeArrowheads="1"/>
          </p:cNvPicPr>
          <p:nvPr>
            <p:ph sz="quarter" idx="1"/>
          </p:nvPr>
        </p:nvPicPr>
        <p:blipFill>
          <a:blip r:embed="rId2"/>
          <a:srcRect/>
          <a:stretch>
            <a:fillRect/>
          </a:stretch>
        </p:blipFill>
        <p:spPr bwMode="auto">
          <a:xfrm>
            <a:off x="914400" y="1676400"/>
            <a:ext cx="6637020" cy="3474720"/>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One-time data binding</a:t>
            </a:r>
            <a:endParaRPr lang="en-US" dirty="0"/>
          </a:p>
        </p:txBody>
      </p:sp>
      <p:pic>
        <p:nvPicPr>
          <p:cNvPr id="8194" name="Picture 2"/>
          <p:cNvPicPr>
            <a:picLocks noGrp="1" noChangeAspect="1" noChangeArrowheads="1"/>
          </p:cNvPicPr>
          <p:nvPr>
            <p:ph sz="quarter" idx="1"/>
          </p:nvPr>
        </p:nvPicPr>
        <p:blipFill>
          <a:blip r:embed="rId2"/>
          <a:srcRect/>
          <a:stretch>
            <a:fillRect/>
          </a:stretch>
        </p:blipFill>
        <p:spPr bwMode="auto">
          <a:xfrm>
            <a:off x="1219200" y="1676400"/>
            <a:ext cx="6233160" cy="337566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Angular JS</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A Client side JS Framework</a:t>
            </a:r>
          </a:p>
          <a:p>
            <a:r>
              <a:rPr lang="en-US" dirty="0" smtClean="0"/>
              <a:t>Developed and being maintained by Google</a:t>
            </a:r>
          </a:p>
          <a:p>
            <a:pPr algn="just"/>
            <a:r>
              <a:rPr lang="en-US" dirty="0" err="1" smtClean="0"/>
              <a:t>AngularJS</a:t>
            </a:r>
            <a:r>
              <a:rPr lang="en-US" dirty="0" smtClean="0"/>
              <a:t> is a structural framework for dynamic web apps. It lets you use HTML as your </a:t>
            </a:r>
            <a:r>
              <a:rPr lang="en-US" b="1" dirty="0" smtClean="0">
                <a:solidFill>
                  <a:schemeClr val="accent1"/>
                </a:solidFill>
              </a:rPr>
              <a:t>template language </a:t>
            </a:r>
            <a:r>
              <a:rPr lang="en-US" dirty="0" smtClean="0"/>
              <a:t>and lets you extend HTML's syntax to express your application's components clearly. </a:t>
            </a:r>
            <a:r>
              <a:rPr lang="en-US" dirty="0" err="1" smtClean="0"/>
              <a:t>Angular's</a:t>
            </a:r>
            <a:r>
              <a:rPr lang="en-US" dirty="0" smtClean="0"/>
              <a:t> </a:t>
            </a:r>
            <a:r>
              <a:rPr lang="en-US" b="1" dirty="0" smtClean="0">
                <a:solidFill>
                  <a:schemeClr val="accent1"/>
                </a:solidFill>
              </a:rPr>
              <a:t>data binding</a:t>
            </a:r>
            <a:r>
              <a:rPr lang="en-US" dirty="0" smtClean="0">
                <a:solidFill>
                  <a:schemeClr val="accent1"/>
                </a:solidFill>
              </a:rPr>
              <a:t> </a:t>
            </a:r>
            <a:r>
              <a:rPr lang="en-US" dirty="0" smtClean="0"/>
              <a:t>and dependency injection eliminate much of the code you would otherwise have to write. And it all happens within the browser, making it an ideal partner with any server technology</a:t>
            </a:r>
          </a:p>
          <a:p>
            <a:r>
              <a:rPr lang="en-US" dirty="0" smtClean="0"/>
              <a:t>Goals</a:t>
            </a:r>
          </a:p>
          <a:p>
            <a:pPr lvl="1"/>
            <a:r>
              <a:rPr lang="en-US" dirty="0" smtClean="0"/>
              <a:t>Separate DOM manipulation from application logic</a:t>
            </a:r>
          </a:p>
          <a:p>
            <a:pPr lvl="1"/>
            <a:r>
              <a:rPr lang="en-US" dirty="0" smtClean="0"/>
              <a:t>Separations of Concerns( using MVC like pattern)</a:t>
            </a:r>
          </a:p>
          <a:p>
            <a:pPr lvl="1"/>
            <a:r>
              <a:rPr lang="en-US" dirty="0" smtClean="0"/>
              <a:t>Make SPA development easier</a:t>
            </a:r>
          </a:p>
          <a:p>
            <a:pPr lvl="1"/>
            <a:r>
              <a:rPr lang="en-US" dirty="0" smtClean="0"/>
              <a:t> Extensibility and customizations</a:t>
            </a:r>
          </a:p>
          <a:p>
            <a:pPr>
              <a:buNone/>
            </a:pPr>
            <a:endParaRPr lang="en-US" dirty="0" smtClean="0"/>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Example for one-way &amp; one-time binding</a:t>
            </a:r>
            <a:endParaRPr lang="en-US" dirty="0"/>
          </a:p>
        </p:txBody>
      </p:sp>
      <p:sp>
        <p:nvSpPr>
          <p:cNvPr id="3" name="Content Placeholder 2"/>
          <p:cNvSpPr>
            <a:spLocks noGrp="1"/>
          </p:cNvSpPr>
          <p:nvPr>
            <p:ph sz="quarter" idx="1"/>
          </p:nvPr>
        </p:nvSpPr>
        <p:spPr/>
        <p:txBody>
          <a:bodyPr/>
          <a:lstStyle/>
          <a:p>
            <a:endParaRPr lang="en-US" dirty="0"/>
          </a:p>
        </p:txBody>
      </p:sp>
      <p:pic>
        <p:nvPicPr>
          <p:cNvPr id="9218" name="Picture 2"/>
          <p:cNvPicPr>
            <a:picLocks noChangeAspect="1" noChangeArrowheads="1"/>
          </p:cNvPicPr>
          <p:nvPr/>
        </p:nvPicPr>
        <p:blipFill>
          <a:blip r:embed="rId2"/>
          <a:srcRect/>
          <a:stretch>
            <a:fillRect/>
          </a:stretch>
        </p:blipFill>
        <p:spPr bwMode="auto">
          <a:xfrm>
            <a:off x="685800" y="1524000"/>
            <a:ext cx="7924799" cy="4343400"/>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45" name="Picture 5"/>
          <p:cNvPicPr>
            <a:picLocks noGrp="1" noChangeAspect="1" noChangeArrowheads="1"/>
          </p:cNvPicPr>
          <p:nvPr>
            <p:ph sz="quarter" idx="1"/>
          </p:nvPr>
        </p:nvPicPr>
        <p:blipFill>
          <a:blip r:embed="rId2"/>
          <a:srcRect/>
          <a:stretch>
            <a:fillRect/>
          </a:stretch>
        </p:blipFill>
        <p:spPr bwMode="auto">
          <a:xfrm>
            <a:off x="6781800" y="2209800"/>
            <a:ext cx="1028700" cy="1287780"/>
          </a:xfrm>
          <a:prstGeom prst="rect">
            <a:avLst/>
          </a:prstGeom>
          <a:noFill/>
          <a:ln w="9525">
            <a:noFill/>
            <a:miter lim="800000"/>
            <a:headEnd/>
            <a:tailEnd/>
          </a:ln>
          <a:effectLst/>
        </p:spPr>
      </p:pic>
      <p:pic>
        <p:nvPicPr>
          <p:cNvPr id="10246" name="Picture 6"/>
          <p:cNvPicPr>
            <a:picLocks noChangeAspect="1" noChangeArrowheads="1"/>
          </p:cNvPicPr>
          <p:nvPr/>
        </p:nvPicPr>
        <p:blipFill>
          <a:blip r:embed="rId3"/>
          <a:srcRect/>
          <a:stretch>
            <a:fillRect/>
          </a:stretch>
        </p:blipFill>
        <p:spPr bwMode="auto">
          <a:xfrm>
            <a:off x="4724400" y="2133600"/>
            <a:ext cx="1381125" cy="1647825"/>
          </a:xfrm>
          <a:prstGeom prst="rect">
            <a:avLst/>
          </a:prstGeom>
          <a:noFill/>
          <a:ln w="9525">
            <a:noFill/>
            <a:miter lim="800000"/>
            <a:headEnd/>
            <a:tailEnd/>
          </a:ln>
          <a:effectLst/>
        </p:spPr>
      </p:pic>
      <p:sp>
        <p:nvSpPr>
          <p:cNvPr id="9" name="Rectangle 8"/>
          <p:cNvSpPr/>
          <p:nvPr/>
        </p:nvSpPr>
        <p:spPr>
          <a:xfrm>
            <a:off x="1219200" y="1600200"/>
            <a:ext cx="19812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One-way binding</a:t>
            </a:r>
            <a:endParaRPr lang="en-US" b="1" dirty="0">
              <a:solidFill>
                <a:schemeClr val="tx1"/>
              </a:solidFill>
            </a:endParaRPr>
          </a:p>
        </p:txBody>
      </p:sp>
      <p:sp>
        <p:nvSpPr>
          <p:cNvPr id="10" name="Rectangle 9"/>
          <p:cNvSpPr/>
          <p:nvPr/>
        </p:nvSpPr>
        <p:spPr>
          <a:xfrm>
            <a:off x="4876800" y="1600200"/>
            <a:ext cx="22098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One-time  binding</a:t>
            </a:r>
            <a:endParaRPr lang="en-US" b="1" dirty="0">
              <a:solidFill>
                <a:schemeClr val="tx1"/>
              </a:solidFill>
            </a:endParaRPr>
          </a:p>
        </p:txBody>
      </p:sp>
      <p:pic>
        <p:nvPicPr>
          <p:cNvPr id="10247" name="Picture 7"/>
          <p:cNvPicPr>
            <a:picLocks noChangeAspect="1" noChangeArrowheads="1"/>
          </p:cNvPicPr>
          <p:nvPr/>
        </p:nvPicPr>
        <p:blipFill>
          <a:blip r:embed="rId4"/>
          <a:srcRect/>
          <a:stretch>
            <a:fillRect/>
          </a:stretch>
        </p:blipFill>
        <p:spPr bwMode="auto">
          <a:xfrm>
            <a:off x="1295400" y="2286000"/>
            <a:ext cx="1524000" cy="1600200"/>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Two-way binding</a:t>
            </a:r>
            <a:endParaRPr lang="en-US" dirty="0"/>
          </a:p>
        </p:txBody>
      </p:sp>
      <p:sp>
        <p:nvSpPr>
          <p:cNvPr id="3" name="Content Placeholder 2"/>
          <p:cNvSpPr>
            <a:spLocks noGrp="1"/>
          </p:cNvSpPr>
          <p:nvPr>
            <p:ph sz="quarter" idx="1"/>
          </p:nvPr>
        </p:nvSpPr>
        <p:spPr/>
        <p:txBody>
          <a:bodyPr/>
          <a:lstStyle/>
          <a:p>
            <a:endParaRPr lang="en-US" dirty="0"/>
          </a:p>
        </p:txBody>
      </p:sp>
      <p:pic>
        <p:nvPicPr>
          <p:cNvPr id="11266" name="Picture 2"/>
          <p:cNvPicPr>
            <a:picLocks noChangeAspect="1" noChangeArrowheads="1"/>
          </p:cNvPicPr>
          <p:nvPr/>
        </p:nvPicPr>
        <p:blipFill>
          <a:blip r:embed="rId2"/>
          <a:srcRect/>
          <a:stretch>
            <a:fillRect/>
          </a:stretch>
        </p:blipFill>
        <p:spPr bwMode="auto">
          <a:xfrm>
            <a:off x="609600" y="1752600"/>
            <a:ext cx="7848600" cy="4119562"/>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a:srcRect/>
          <a:stretch>
            <a:fillRect/>
          </a:stretch>
        </p:blipFill>
        <p:spPr bwMode="auto">
          <a:xfrm>
            <a:off x="381000" y="3733800"/>
            <a:ext cx="3648075" cy="914400"/>
          </a:xfrm>
          <a:prstGeom prst="rect">
            <a:avLst/>
          </a:prstGeom>
          <a:noFill/>
          <a:ln w="9525">
            <a:noFill/>
            <a:miter lim="800000"/>
            <a:headEnd/>
            <a:tailEnd/>
          </a:ln>
          <a:effectLst/>
        </p:spPr>
      </p:pic>
      <p:pic>
        <p:nvPicPr>
          <p:cNvPr id="11269" name="Picture 5"/>
          <p:cNvPicPr>
            <a:picLocks noChangeAspect="1" noChangeArrowheads="1"/>
          </p:cNvPicPr>
          <p:nvPr/>
        </p:nvPicPr>
        <p:blipFill>
          <a:blip r:embed="rId4"/>
          <a:srcRect/>
          <a:stretch>
            <a:fillRect/>
          </a:stretch>
        </p:blipFill>
        <p:spPr bwMode="auto">
          <a:xfrm>
            <a:off x="304800" y="4876800"/>
            <a:ext cx="3781425" cy="1066800"/>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Advantages of Angular Js framework</a:t>
            </a:r>
            <a:endParaRPr lang="en-US" dirty="0"/>
          </a:p>
        </p:txBody>
      </p:sp>
      <p:sp>
        <p:nvSpPr>
          <p:cNvPr id="3" name="Content Placeholder 2"/>
          <p:cNvSpPr>
            <a:spLocks noGrp="1"/>
          </p:cNvSpPr>
          <p:nvPr>
            <p:ph sz="quarter" idx="1"/>
          </p:nvPr>
        </p:nvSpPr>
        <p:spPr>
          <a:xfrm>
            <a:off x="914400" y="1447800"/>
            <a:ext cx="3962400" cy="4572000"/>
          </a:xfrm>
        </p:spPr>
        <p:txBody>
          <a:bodyPr>
            <a:normAutofit fontScale="77500" lnSpcReduction="20000"/>
          </a:bodyPr>
          <a:lstStyle/>
          <a:p>
            <a:r>
              <a:rPr lang="en-US" dirty="0" err="1" smtClean="0"/>
              <a:t>AngularJS</a:t>
            </a:r>
            <a:r>
              <a:rPr lang="en-US" dirty="0" smtClean="0"/>
              <a:t> provides capability to create Single Page Application in a very clean and maintainable way.</a:t>
            </a:r>
          </a:p>
          <a:p>
            <a:r>
              <a:rPr lang="en-US" dirty="0" err="1" smtClean="0"/>
              <a:t>AngularJS</a:t>
            </a:r>
            <a:r>
              <a:rPr lang="en-US" dirty="0" smtClean="0"/>
              <a:t> provides data binding capability to HTML thus giving user a rich and responsive experience</a:t>
            </a:r>
          </a:p>
          <a:p>
            <a:r>
              <a:rPr lang="en-US" dirty="0" err="1" smtClean="0"/>
              <a:t>AngularJS</a:t>
            </a:r>
            <a:r>
              <a:rPr lang="en-US" dirty="0" smtClean="0"/>
              <a:t> uses dependency injection and make use of separation of concerns.</a:t>
            </a:r>
          </a:p>
          <a:p>
            <a:r>
              <a:rPr lang="en-US" dirty="0" err="1" smtClean="0"/>
              <a:t>AngularJS</a:t>
            </a:r>
            <a:r>
              <a:rPr lang="en-US" dirty="0" smtClean="0"/>
              <a:t> provides reusable components.</a:t>
            </a:r>
          </a:p>
          <a:p>
            <a:pPr algn="just"/>
            <a:r>
              <a:rPr lang="en-US" dirty="0" smtClean="0"/>
              <a:t>With </a:t>
            </a:r>
            <a:r>
              <a:rPr lang="en-US" dirty="0" err="1" smtClean="0"/>
              <a:t>AngularJS</a:t>
            </a:r>
            <a:r>
              <a:rPr lang="en-US" dirty="0" smtClean="0"/>
              <a:t>, developer write less code and get more functionality.</a:t>
            </a:r>
          </a:p>
          <a:p>
            <a:r>
              <a:rPr lang="en-US" dirty="0" smtClean="0"/>
              <a:t>In </a:t>
            </a:r>
            <a:r>
              <a:rPr lang="en-US" dirty="0" err="1" smtClean="0"/>
              <a:t>AngularJS</a:t>
            </a:r>
            <a:r>
              <a:rPr lang="en-US" dirty="0" smtClean="0"/>
              <a:t>, views are pure html pages, and controllers written in JavaScript do the business processing.</a:t>
            </a:r>
          </a:p>
          <a:p>
            <a:endParaRPr lang="en-US" dirty="0"/>
          </a:p>
        </p:txBody>
      </p:sp>
      <p:sp>
        <p:nvSpPr>
          <p:cNvPr id="35842" name="AutoShape 2" descr="Benefits of angularjs for web application developme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5843" name="Picture 3"/>
          <p:cNvPicPr>
            <a:picLocks noChangeAspect="1" noChangeArrowheads="1"/>
          </p:cNvPicPr>
          <p:nvPr/>
        </p:nvPicPr>
        <p:blipFill>
          <a:blip r:embed="rId2"/>
          <a:srcRect/>
          <a:stretch>
            <a:fillRect/>
          </a:stretch>
        </p:blipFill>
        <p:spPr bwMode="auto">
          <a:xfrm>
            <a:off x="5105400" y="1524000"/>
            <a:ext cx="3725863" cy="4114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ng</a:t>
            </a:r>
            <a:r>
              <a:rPr lang="en-US" dirty="0" smtClean="0"/>
              <a:t>-if </a:t>
            </a:r>
            <a:endParaRPr lang="en-US" dirty="0"/>
          </a:p>
        </p:txBody>
      </p:sp>
      <p:sp>
        <p:nvSpPr>
          <p:cNvPr id="3" name="Content Placeholder 2"/>
          <p:cNvSpPr>
            <a:spLocks noGrp="1"/>
          </p:cNvSpPr>
          <p:nvPr>
            <p:ph sz="quarter" idx="1"/>
          </p:nvPr>
        </p:nvSpPr>
        <p:spPr/>
        <p:txBody>
          <a:bodyPr/>
          <a:lstStyle/>
          <a:p>
            <a:r>
              <a:rPr lang="en-US" dirty="0" smtClean="0"/>
              <a:t>The </a:t>
            </a:r>
            <a:r>
              <a:rPr lang="en-US" dirty="0" err="1" smtClean="0"/>
              <a:t>ng</a:t>
            </a:r>
            <a:r>
              <a:rPr lang="en-US" dirty="0" smtClean="0"/>
              <a:t>-if directive removes the HTML element if the expression evaluates to false.</a:t>
            </a:r>
          </a:p>
          <a:p>
            <a:r>
              <a:rPr lang="en-US" dirty="0" smtClean="0"/>
              <a:t>If the if statement evaluates to true, a copy of the Element is added in the DOM.</a:t>
            </a:r>
          </a:p>
          <a:p>
            <a:pPr>
              <a:buNone/>
            </a:pPr>
            <a:endParaRPr lang="en-US" dirty="0"/>
          </a:p>
        </p:txBody>
      </p:sp>
      <p:pic>
        <p:nvPicPr>
          <p:cNvPr id="1027" name="Picture 3"/>
          <p:cNvPicPr>
            <a:picLocks noChangeAspect="1" noChangeArrowheads="1"/>
          </p:cNvPicPr>
          <p:nvPr/>
        </p:nvPicPr>
        <p:blipFill>
          <a:blip r:embed="rId2"/>
          <a:srcRect/>
          <a:stretch>
            <a:fillRect/>
          </a:stretch>
        </p:blipFill>
        <p:spPr bwMode="auto">
          <a:xfrm>
            <a:off x="1143000" y="3505200"/>
            <a:ext cx="7315200" cy="2197100"/>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Iterating with </a:t>
            </a:r>
            <a:r>
              <a:rPr lang="en-US" dirty="0" err="1" smtClean="0"/>
              <a:t>ng</a:t>
            </a:r>
            <a:r>
              <a:rPr lang="en-US" dirty="0" smtClean="0"/>
              <a:t>-repeat Directive</a:t>
            </a:r>
            <a:endParaRPr lang="en-US" dirty="0"/>
          </a:p>
        </p:txBody>
      </p:sp>
      <p:pic>
        <p:nvPicPr>
          <p:cNvPr id="5123" name="Picture 3"/>
          <p:cNvPicPr>
            <a:picLocks noGrp="1" noChangeAspect="1" noChangeArrowheads="1"/>
          </p:cNvPicPr>
          <p:nvPr>
            <p:ph sz="quarter" idx="1"/>
          </p:nvPr>
        </p:nvPicPr>
        <p:blipFill>
          <a:blip r:embed="rId2"/>
          <a:srcRect/>
          <a:stretch>
            <a:fillRect/>
          </a:stretch>
        </p:blipFill>
        <p:spPr bwMode="auto">
          <a:xfrm>
            <a:off x="1143000" y="1600200"/>
            <a:ext cx="4625340" cy="1531620"/>
          </a:xfrm>
          <a:prstGeom prst="rect">
            <a:avLst/>
          </a:prstGeom>
          <a:noFill/>
          <a:ln w="9525">
            <a:noFill/>
            <a:miter lim="800000"/>
            <a:headEnd/>
            <a:tailEnd/>
          </a:ln>
          <a:effectLst/>
        </p:spPr>
      </p:pic>
      <p:sp>
        <p:nvSpPr>
          <p:cNvPr id="6" name="Rectangle 5"/>
          <p:cNvSpPr/>
          <p:nvPr/>
        </p:nvSpPr>
        <p:spPr>
          <a:xfrm>
            <a:off x="914400" y="3581400"/>
            <a:ext cx="7086600" cy="1569660"/>
          </a:xfrm>
          <a:prstGeom prst="rect">
            <a:avLst/>
          </a:prstGeom>
        </p:spPr>
        <p:txBody>
          <a:bodyPr wrap="square">
            <a:spAutoFit/>
          </a:bodyPr>
          <a:lstStyle/>
          <a:p>
            <a:pPr>
              <a:buFont typeface="Arial" pitchFamily="34" charset="0"/>
              <a:buChar char="•"/>
            </a:pPr>
            <a:r>
              <a:rPr lang="en-US" sz="2400" dirty="0" smtClean="0"/>
              <a:t>We’ve now initialized our data with the </a:t>
            </a:r>
            <a:r>
              <a:rPr lang="en-US" sz="2400" b="1" dirty="0" err="1" smtClean="0"/>
              <a:t>ng</a:t>
            </a:r>
            <a:r>
              <a:rPr lang="en-US" sz="2400" b="1" dirty="0" smtClean="0"/>
              <a:t>-</a:t>
            </a:r>
            <a:r>
              <a:rPr lang="en-US" sz="2400" b="1" dirty="0" err="1" smtClean="0"/>
              <a:t>init.</a:t>
            </a:r>
            <a:r>
              <a:rPr lang="en-US" sz="2400" b="1" dirty="0" smtClean="0"/>
              <a:t> </a:t>
            </a:r>
          </a:p>
          <a:p>
            <a:pPr>
              <a:buFont typeface="Arial" pitchFamily="34" charset="0"/>
              <a:buChar char="•"/>
            </a:pPr>
            <a:r>
              <a:rPr lang="en-US" sz="2400" dirty="0" smtClean="0"/>
              <a:t>We’re going to iterate through our data with the </a:t>
            </a:r>
            <a:r>
              <a:rPr lang="en-US" sz="2400" b="1" dirty="0" err="1" smtClean="0"/>
              <a:t>ng</a:t>
            </a:r>
            <a:r>
              <a:rPr lang="en-US" sz="2400" b="1" dirty="0" smtClean="0"/>
              <a:t>-repeat</a:t>
            </a:r>
          </a:p>
          <a:p>
            <a:pPr>
              <a:buFont typeface="Arial" pitchFamily="34" charset="0"/>
              <a:buChar char="•"/>
            </a:pPr>
            <a:r>
              <a:rPr lang="en-US" sz="2400" dirty="0" smtClean="0"/>
              <a:t>We simply give it the name and it’s going to put that name into the variable when we bind to it </a:t>
            </a:r>
            <a:endParaRPr lang="en-US"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565150"/>
          </a:xfrm>
        </p:spPr>
        <p:txBody>
          <a:bodyPr>
            <a:normAutofit fontScale="90000"/>
          </a:bodyPr>
          <a:lstStyle/>
          <a:p>
            <a:r>
              <a:rPr lang="en-US" b="1" dirty="0" err="1" smtClean="0"/>
              <a:t>AngularJS</a:t>
            </a:r>
            <a:r>
              <a:rPr lang="en-US" b="1" dirty="0" smtClean="0"/>
              <a:t> MVC Example</a:t>
            </a:r>
            <a:endParaRPr lang="en-US" dirty="0"/>
          </a:p>
        </p:txBody>
      </p:sp>
      <p:sp>
        <p:nvSpPr>
          <p:cNvPr id="5" name="Content Placeholder 4"/>
          <p:cNvSpPr>
            <a:spLocks noGrp="1"/>
          </p:cNvSpPr>
          <p:nvPr>
            <p:ph sz="half" idx="2"/>
          </p:nvPr>
        </p:nvSpPr>
        <p:spPr>
          <a:xfrm>
            <a:off x="914400" y="838200"/>
            <a:ext cx="3733800" cy="4991100"/>
          </a:xfrm>
        </p:spPr>
        <p:txBody>
          <a:bodyPr/>
          <a:lstStyle/>
          <a:p>
            <a:pPr algn="just"/>
            <a:r>
              <a:rPr lang="en-US" sz="2000" b="1" dirty="0" smtClean="0"/>
              <a:t>Model: </a:t>
            </a:r>
            <a:r>
              <a:rPr lang="en-US" sz="2000" dirty="0" smtClean="0"/>
              <a:t>Model is data it can be dynamic data which means you can get it from a database like </a:t>
            </a:r>
            <a:r>
              <a:rPr lang="en-US" sz="2000" dirty="0" err="1" smtClean="0"/>
              <a:t>MySQL</a:t>
            </a:r>
            <a:r>
              <a:rPr lang="en-US" sz="2000" dirty="0" smtClean="0"/>
              <a:t> and you can also get data from static JSON file.</a:t>
            </a:r>
          </a:p>
          <a:p>
            <a:pPr algn="just"/>
            <a:r>
              <a:rPr lang="en-US" sz="2000" b="1" dirty="0" smtClean="0"/>
              <a:t>View :</a:t>
            </a:r>
            <a:r>
              <a:rPr lang="en-US" sz="2000" dirty="0" smtClean="0"/>
              <a:t>View is display of model that is your data. It uses double curly brackets and it is lot like using JavaScript template library </a:t>
            </a:r>
          </a:p>
          <a:p>
            <a:pPr algn="just"/>
            <a:r>
              <a:rPr lang="en-US" sz="2000" b="1" dirty="0" smtClean="0"/>
              <a:t>Controller: </a:t>
            </a:r>
            <a:r>
              <a:rPr lang="en-US" sz="2000" dirty="0" smtClean="0"/>
              <a:t> gives you control over model and view which means it controls how data is retrieved and displayed to end-user</a:t>
            </a:r>
          </a:p>
          <a:p>
            <a:pPr algn="just"/>
            <a:endParaRPr lang="en-US" sz="2000" dirty="0" smtClean="0"/>
          </a:p>
          <a:p>
            <a:pPr algn="just"/>
            <a:endParaRPr lang="en-US" sz="2000" dirty="0" smtClean="0"/>
          </a:p>
          <a:p>
            <a:endParaRPr lang="en-US" dirty="0"/>
          </a:p>
        </p:txBody>
      </p:sp>
      <p:pic>
        <p:nvPicPr>
          <p:cNvPr id="7170" name="Picture 2"/>
          <p:cNvPicPr>
            <a:picLocks noChangeAspect="1" noChangeArrowheads="1"/>
          </p:cNvPicPr>
          <p:nvPr/>
        </p:nvPicPr>
        <p:blipFill>
          <a:blip r:embed="rId2"/>
          <a:srcRect/>
          <a:stretch>
            <a:fillRect/>
          </a:stretch>
        </p:blipFill>
        <p:spPr bwMode="auto">
          <a:xfrm>
            <a:off x="4876800" y="914400"/>
            <a:ext cx="3314700" cy="1247775"/>
          </a:xfrm>
          <a:prstGeom prst="rect">
            <a:avLst/>
          </a:prstGeom>
          <a:noFill/>
          <a:ln w="9525">
            <a:noFill/>
            <a:miter lim="800000"/>
            <a:headEnd/>
            <a:tailEnd/>
          </a:ln>
          <a:effectLst/>
        </p:spPr>
      </p:pic>
      <p:pic>
        <p:nvPicPr>
          <p:cNvPr id="7171" name="Picture 3"/>
          <p:cNvPicPr>
            <a:picLocks noGrp="1" noChangeAspect="1" noChangeArrowheads="1"/>
          </p:cNvPicPr>
          <p:nvPr>
            <p:ph sz="half" idx="4"/>
          </p:nvPr>
        </p:nvPicPr>
        <p:blipFill>
          <a:blip r:embed="rId3"/>
          <a:srcRect/>
          <a:stretch>
            <a:fillRect/>
          </a:stretch>
        </p:blipFill>
        <p:spPr bwMode="auto">
          <a:xfrm>
            <a:off x="5029200" y="2667000"/>
            <a:ext cx="2278380" cy="228600"/>
          </a:xfrm>
          <a:prstGeom prst="rect">
            <a:avLst/>
          </a:prstGeom>
          <a:noFill/>
          <a:ln w="9525">
            <a:noFill/>
            <a:miter lim="800000"/>
            <a:headEnd/>
            <a:tailEnd/>
          </a:ln>
          <a:effectLst/>
        </p:spPr>
      </p:pic>
      <p:pic>
        <p:nvPicPr>
          <p:cNvPr id="7173" name="Picture 5"/>
          <p:cNvPicPr>
            <a:picLocks noChangeAspect="1" noChangeArrowheads="1"/>
          </p:cNvPicPr>
          <p:nvPr/>
        </p:nvPicPr>
        <p:blipFill>
          <a:blip r:embed="rId4"/>
          <a:srcRect/>
          <a:stretch>
            <a:fillRect/>
          </a:stretch>
        </p:blipFill>
        <p:spPr bwMode="auto">
          <a:xfrm>
            <a:off x="4953000" y="3733800"/>
            <a:ext cx="3200400" cy="1028700"/>
          </a:xfrm>
          <a:prstGeom prst="rect">
            <a:avLst/>
          </a:prstGeom>
          <a:noFill/>
          <a:ln w="9525">
            <a:noFill/>
            <a:miter lim="800000"/>
            <a:headEnd/>
            <a:tailEnd/>
          </a:ln>
          <a:effectLst/>
        </p:spPr>
      </p:pic>
      <p:pic>
        <p:nvPicPr>
          <p:cNvPr id="7174" name="Picture 6"/>
          <p:cNvPicPr>
            <a:picLocks noChangeAspect="1" noChangeArrowheads="1"/>
          </p:cNvPicPr>
          <p:nvPr/>
        </p:nvPicPr>
        <p:blipFill>
          <a:blip r:embed="rId5"/>
          <a:srcRect/>
          <a:stretch>
            <a:fillRect/>
          </a:stretch>
        </p:blipFill>
        <p:spPr bwMode="auto">
          <a:xfrm>
            <a:off x="4495800" y="4876800"/>
            <a:ext cx="3981450" cy="1676400"/>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Grp="1" noChangeAspect="1" noChangeArrowheads="1"/>
          </p:cNvPicPr>
          <p:nvPr>
            <p:ph sz="quarter" idx="1"/>
          </p:nvPr>
        </p:nvPicPr>
        <p:blipFill>
          <a:blip r:embed="rId2"/>
          <a:srcRect/>
          <a:stretch>
            <a:fillRect/>
          </a:stretch>
        </p:blipFill>
        <p:spPr bwMode="auto">
          <a:xfrm>
            <a:off x="6858000" y="1981200"/>
            <a:ext cx="1935480" cy="1524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a:srcRect/>
          <a:stretch>
            <a:fillRect/>
          </a:stretch>
        </p:blipFill>
        <p:spPr bwMode="auto">
          <a:xfrm>
            <a:off x="990600" y="990600"/>
            <a:ext cx="4591050" cy="5019675"/>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Make Angular JS available to web Page</a:t>
            </a:r>
            <a:br>
              <a:rPr lang="en-US" dirty="0" smtClean="0"/>
            </a:br>
            <a:endParaRPr lang="en-US" dirty="0"/>
          </a:p>
        </p:txBody>
      </p:sp>
      <p:sp>
        <p:nvSpPr>
          <p:cNvPr id="3" name="Content Placeholder 2"/>
          <p:cNvSpPr>
            <a:spLocks noGrp="1"/>
          </p:cNvSpPr>
          <p:nvPr>
            <p:ph sz="quarter" idx="1"/>
          </p:nvPr>
        </p:nvSpPr>
        <p:spPr/>
        <p:txBody>
          <a:bodyPr/>
          <a:lstStyle/>
          <a:p>
            <a:pPr lvl="1">
              <a:buNone/>
            </a:pPr>
            <a:endParaRPr lang="en-US" dirty="0" smtClean="0"/>
          </a:p>
          <a:p>
            <a:pPr lvl="1"/>
            <a:endParaRPr lang="en-US" dirty="0" smtClean="0"/>
          </a:p>
          <a:p>
            <a:pPr lvl="1"/>
            <a:endParaRPr lang="en-US" dirty="0" smtClean="0"/>
          </a:p>
          <a:p>
            <a:pPr lvl="1"/>
            <a:endParaRPr lang="en-US" dirty="0"/>
          </a:p>
        </p:txBody>
      </p:sp>
      <p:pic>
        <p:nvPicPr>
          <p:cNvPr id="4098" name="Picture 2"/>
          <p:cNvPicPr>
            <a:picLocks noChangeAspect="1" noChangeArrowheads="1"/>
          </p:cNvPicPr>
          <p:nvPr/>
        </p:nvPicPr>
        <p:blipFill>
          <a:blip r:embed="rId2"/>
          <a:srcRect/>
          <a:stretch>
            <a:fillRect/>
          </a:stretch>
        </p:blipFill>
        <p:spPr bwMode="auto">
          <a:xfrm>
            <a:off x="762000" y="838200"/>
            <a:ext cx="7696201" cy="4343399"/>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6248400" y="762000"/>
            <a:ext cx="2743200" cy="2286000"/>
          </a:xfrm>
          <a:prstGeom prst="rect">
            <a:avLst/>
          </a:prstGeom>
          <a:noFill/>
          <a:ln w="9525">
            <a:noFill/>
            <a:miter lim="800000"/>
            <a:headEnd/>
            <a:tailEnd/>
          </a:ln>
          <a:effectLst/>
        </p:spPr>
      </p:pic>
      <p:cxnSp>
        <p:nvCxnSpPr>
          <p:cNvPr id="7" name="Straight Arrow Connector 6"/>
          <p:cNvCxnSpPr/>
          <p:nvPr/>
        </p:nvCxnSpPr>
        <p:spPr>
          <a:xfrm rot="10800000" flipV="1">
            <a:off x="3124200" y="2514600"/>
            <a:ext cx="3124200" cy="1981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4100" name="Picture 4"/>
          <p:cNvPicPr>
            <a:picLocks noChangeAspect="1" noChangeArrowheads="1"/>
          </p:cNvPicPr>
          <p:nvPr/>
        </p:nvPicPr>
        <p:blipFill>
          <a:blip r:embed="rId4"/>
          <a:srcRect/>
          <a:stretch>
            <a:fillRect/>
          </a:stretch>
        </p:blipFill>
        <p:spPr bwMode="auto">
          <a:xfrm>
            <a:off x="1" y="4505325"/>
            <a:ext cx="2362200" cy="2352675"/>
          </a:xfrm>
          <a:prstGeom prst="rect">
            <a:avLst/>
          </a:prstGeom>
          <a:noFill/>
          <a:ln w="9525">
            <a:noFill/>
            <a:miter lim="800000"/>
            <a:headEnd/>
            <a:tailEnd/>
          </a:ln>
          <a:effectLst/>
        </p:spPr>
      </p:pic>
      <p:cxnSp>
        <p:nvCxnSpPr>
          <p:cNvPr id="11" name="Straight Arrow Connector 10"/>
          <p:cNvCxnSpPr/>
          <p:nvPr/>
        </p:nvCxnSpPr>
        <p:spPr>
          <a:xfrm flipV="1">
            <a:off x="1752600" y="4114800"/>
            <a:ext cx="16764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features of </a:t>
            </a:r>
            <a:r>
              <a:rPr lang="en-US" dirty="0" err="1" smtClean="0"/>
              <a:t>AngularJS</a:t>
            </a:r>
            <a:endParaRPr lang="en-US" dirty="0"/>
          </a:p>
        </p:txBody>
      </p:sp>
      <p:sp>
        <p:nvSpPr>
          <p:cNvPr id="3" name="Content Placeholder 2"/>
          <p:cNvSpPr>
            <a:spLocks noGrp="1"/>
          </p:cNvSpPr>
          <p:nvPr>
            <p:ph sz="quarter" idx="1"/>
          </p:nvPr>
        </p:nvSpPr>
        <p:spPr/>
        <p:txBody>
          <a:bodyPr>
            <a:normAutofit fontScale="70000" lnSpcReduction="20000"/>
          </a:bodyPr>
          <a:lstStyle/>
          <a:p>
            <a:r>
              <a:rPr lang="en-US" b="1" dirty="0" smtClean="0"/>
              <a:t>Two Way Data-Binding</a:t>
            </a:r>
          </a:p>
          <a:p>
            <a:pPr lvl="1"/>
            <a:r>
              <a:rPr lang="en-US" dirty="0" err="1" smtClean="0"/>
              <a:t>AngularJS</a:t>
            </a:r>
            <a:r>
              <a:rPr lang="en-US" dirty="0" smtClean="0"/>
              <a:t>' two-way data-binding handles the synchronization between the DOM and the model, and vice versa.</a:t>
            </a:r>
          </a:p>
          <a:p>
            <a:r>
              <a:rPr lang="en-US" b="1" dirty="0" smtClean="0"/>
              <a:t>Templates</a:t>
            </a:r>
          </a:p>
          <a:p>
            <a:pPr lvl="1"/>
            <a:r>
              <a:rPr lang="en-US" dirty="0" smtClean="0"/>
              <a:t>In </a:t>
            </a:r>
            <a:r>
              <a:rPr lang="en-US" dirty="0" err="1" smtClean="0"/>
              <a:t>AngularJS</a:t>
            </a:r>
            <a:r>
              <a:rPr lang="en-US" dirty="0" smtClean="0"/>
              <a:t>, a template is just plain-old-HTML. The HTML vocabulary is extended, to contain instructions on how the model should be projected into the view.</a:t>
            </a:r>
          </a:p>
          <a:p>
            <a:pPr lvl="1" algn="just"/>
            <a:r>
              <a:rPr lang="en-US" dirty="0" smtClean="0"/>
              <a:t>The HTML templates are parsed by the browser into the DOM. The DOM then becomes the input to the </a:t>
            </a:r>
            <a:r>
              <a:rPr lang="en-US" dirty="0" err="1" smtClean="0"/>
              <a:t>AngularJS</a:t>
            </a:r>
            <a:r>
              <a:rPr lang="en-US" dirty="0" smtClean="0"/>
              <a:t> compiler. </a:t>
            </a:r>
            <a:r>
              <a:rPr lang="en-US" dirty="0" err="1" smtClean="0"/>
              <a:t>AngularJS</a:t>
            </a:r>
            <a:r>
              <a:rPr lang="en-US" dirty="0" smtClean="0"/>
              <a:t> traverses the DOM template for rendering instructions, which are called directives. Collectively, the directives are responsible for setting up the data-binding for your application view.</a:t>
            </a:r>
          </a:p>
          <a:p>
            <a:pPr algn="just"/>
            <a:r>
              <a:rPr lang="en-US" b="1" dirty="0" smtClean="0"/>
              <a:t>MVC: </a:t>
            </a:r>
            <a:r>
              <a:rPr lang="en-US" dirty="0" err="1" smtClean="0"/>
              <a:t>AngularJS</a:t>
            </a:r>
            <a:r>
              <a:rPr lang="en-US" dirty="0" smtClean="0"/>
              <a:t> does not implement MVC in the traditional sense, but rather something closer to MVVM (Model-View-</a:t>
            </a:r>
            <a:r>
              <a:rPr lang="en-US" dirty="0" err="1" smtClean="0"/>
              <a:t>ViewModel</a:t>
            </a:r>
            <a:r>
              <a:rPr lang="en-US" dirty="0" smtClean="0"/>
              <a:t>).</a:t>
            </a:r>
          </a:p>
          <a:p>
            <a:pPr algn="just"/>
            <a:r>
              <a:rPr lang="en-US" b="1" dirty="0" smtClean="0"/>
              <a:t>Dependency Injection</a:t>
            </a:r>
          </a:p>
          <a:p>
            <a:pPr lvl="1" algn="just"/>
            <a:r>
              <a:rPr lang="en-US" dirty="0" smtClean="0"/>
              <a:t>Dynamically injecting different features at run time through dependency injection</a:t>
            </a:r>
            <a:endParaRPr lang="en-US" b="1" dirty="0" smtClean="0"/>
          </a:p>
          <a:p>
            <a:pPr algn="just"/>
            <a:r>
              <a:rPr lang="en-US" b="1" dirty="0" smtClean="0"/>
              <a:t>Directives</a:t>
            </a:r>
          </a:p>
          <a:p>
            <a:pPr lvl="1" algn="just"/>
            <a:r>
              <a:rPr lang="en-US" dirty="0" err="1" smtClean="0"/>
              <a:t>AngularJS</a:t>
            </a:r>
            <a:r>
              <a:rPr lang="en-US" dirty="0" smtClean="0"/>
              <a:t> directives are used to extend HTML. </a:t>
            </a:r>
            <a:r>
              <a:rPr lang="en-US" smtClean="0"/>
              <a:t>Directives can be used to create custom HTML tags that serve as new, custom widgets. These </a:t>
            </a:r>
            <a:r>
              <a:rPr lang="en-US" dirty="0" smtClean="0"/>
              <a:t>are special attributes starting with </a:t>
            </a:r>
            <a:r>
              <a:rPr lang="en-US" dirty="0" err="1" smtClean="0"/>
              <a:t>ng</a:t>
            </a:r>
            <a:r>
              <a:rPr lang="en-US" dirty="0" smtClean="0"/>
              <a:t>- prefix</a:t>
            </a:r>
            <a:endParaRPr lang="en-US" b="1" dirty="0" smtClean="0"/>
          </a:p>
          <a:p>
            <a:pPr algn="just"/>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2050" name="Picture 2"/>
          <p:cNvPicPr>
            <a:picLocks noChangeAspect="1" noChangeArrowheads="1"/>
          </p:cNvPicPr>
          <p:nvPr/>
        </p:nvPicPr>
        <p:blipFill>
          <a:blip r:embed="rId2"/>
          <a:srcRect/>
          <a:stretch>
            <a:fillRect/>
          </a:stretch>
        </p:blipFill>
        <p:spPr bwMode="auto">
          <a:xfrm>
            <a:off x="895350" y="752475"/>
            <a:ext cx="7353300" cy="53530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Single Page Application (SPA)</a:t>
            </a:r>
            <a:endParaRPr lang="en-US" dirty="0"/>
          </a:p>
        </p:txBody>
      </p:sp>
      <p:sp>
        <p:nvSpPr>
          <p:cNvPr id="3" name="Content Placeholder 2"/>
          <p:cNvSpPr>
            <a:spLocks noGrp="1"/>
          </p:cNvSpPr>
          <p:nvPr>
            <p:ph sz="quarter" idx="1"/>
          </p:nvPr>
        </p:nvSpPr>
        <p:spPr/>
        <p:txBody>
          <a:bodyPr>
            <a:normAutofit/>
          </a:bodyPr>
          <a:lstStyle/>
          <a:p>
            <a:r>
              <a:rPr lang="en-US" dirty="0" smtClean="0"/>
              <a:t> Single Page Application is one in which we have a shell page and we can load multiple views into that. </a:t>
            </a:r>
          </a:p>
          <a:p>
            <a:r>
              <a:rPr lang="en-US" dirty="0" smtClean="0"/>
              <a:t>So a traditional app, as you know you typically blink and load everything again. It’s not very efficient on the bandwidth, especially in the mobile world. </a:t>
            </a:r>
          </a:p>
          <a:p>
            <a:r>
              <a:rPr lang="en-US" dirty="0" smtClean="0"/>
              <a:t>In a SPA we can load the initial content upfront and then the different views or the little kind of mini-web pages can be loaded on the fly and embedded into the shell.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High level Overview- Angular Process</a:t>
            </a:r>
            <a:endParaRPr lang="en-US" dirty="0"/>
          </a:p>
        </p:txBody>
      </p:sp>
      <p:pic>
        <p:nvPicPr>
          <p:cNvPr id="1026" name="Picture 2"/>
          <p:cNvPicPr>
            <a:picLocks noGrp="1" noChangeAspect="1" noChangeArrowheads="1"/>
          </p:cNvPicPr>
          <p:nvPr>
            <p:ph sz="quarter" idx="1"/>
          </p:nvPr>
        </p:nvPicPr>
        <p:blipFill>
          <a:blip r:embed="rId2"/>
          <a:srcRect/>
          <a:stretch>
            <a:fillRect/>
          </a:stretch>
        </p:blipFill>
        <p:spPr bwMode="auto">
          <a:xfrm>
            <a:off x="914400" y="1952625"/>
            <a:ext cx="7772400" cy="35623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Angular JS life cycle</a:t>
            </a:r>
            <a:endParaRPr lang="en-US" dirty="0"/>
          </a:p>
        </p:txBody>
      </p:sp>
      <p:sp>
        <p:nvSpPr>
          <p:cNvPr id="3" name="Content Placeholder 2"/>
          <p:cNvSpPr>
            <a:spLocks noGrp="1"/>
          </p:cNvSpPr>
          <p:nvPr>
            <p:ph sz="quarter" idx="1"/>
          </p:nvPr>
        </p:nvSpPr>
        <p:spPr/>
        <p:txBody>
          <a:bodyPr/>
          <a:lstStyle/>
          <a:p>
            <a:r>
              <a:rPr lang="en-US" dirty="0" smtClean="0"/>
              <a:t>The three phases of the life cycle of an </a:t>
            </a:r>
            <a:r>
              <a:rPr lang="en-US" dirty="0" err="1" smtClean="0"/>
              <a:t>AngularJS</a:t>
            </a:r>
            <a:r>
              <a:rPr lang="en-US" dirty="0" smtClean="0"/>
              <a:t> application happen each time a web page is loaded in the browser</a:t>
            </a:r>
          </a:p>
          <a:p>
            <a:r>
              <a:rPr lang="en-US" b="1" dirty="0" smtClean="0"/>
              <a:t>The Bootstrap Phase</a:t>
            </a:r>
          </a:p>
          <a:p>
            <a:r>
              <a:rPr lang="en-US" b="1" dirty="0" smtClean="0"/>
              <a:t>The Compilation Phase</a:t>
            </a:r>
          </a:p>
          <a:p>
            <a:r>
              <a:rPr lang="en-US" b="1" dirty="0" smtClean="0"/>
              <a:t>The Runtime Data Binding Phase</a:t>
            </a:r>
          </a:p>
          <a:p>
            <a:endParaRPr lang="en-US" dirty="0"/>
          </a:p>
        </p:txBody>
      </p:sp>
      <p:pic>
        <p:nvPicPr>
          <p:cNvPr id="1026" name="Picture 2" descr="http://creative-geeks.com/blog/wp-content/uploads/2017/04/angularjs-life-cycle.jpg"/>
          <p:cNvPicPr>
            <a:picLocks noChangeAspect="1" noChangeArrowheads="1"/>
          </p:cNvPicPr>
          <p:nvPr/>
        </p:nvPicPr>
        <p:blipFill>
          <a:blip r:embed="rId2"/>
          <a:srcRect/>
          <a:stretch>
            <a:fillRect/>
          </a:stretch>
        </p:blipFill>
        <p:spPr bwMode="auto">
          <a:xfrm>
            <a:off x="3124200" y="3733800"/>
            <a:ext cx="4286250" cy="2638426"/>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14400" y="381000"/>
            <a:ext cx="7772400" cy="5638800"/>
          </a:xfrm>
        </p:spPr>
        <p:txBody>
          <a:bodyPr>
            <a:normAutofit fontScale="92500"/>
          </a:bodyPr>
          <a:lstStyle/>
          <a:p>
            <a:pPr algn="just"/>
            <a:r>
              <a:rPr lang="en-US" b="1" dirty="0" smtClean="0"/>
              <a:t>Bootstrap phase </a:t>
            </a:r>
            <a:r>
              <a:rPr lang="en-US" dirty="0" smtClean="0"/>
              <a:t>occurs when the </a:t>
            </a:r>
            <a:r>
              <a:rPr lang="en-US" dirty="0" err="1" smtClean="0"/>
              <a:t>AngularJS</a:t>
            </a:r>
            <a:r>
              <a:rPr lang="en-US" dirty="0" smtClean="0"/>
              <a:t> JavaScript library is downloaded to the browser. </a:t>
            </a:r>
            <a:r>
              <a:rPr lang="en-US" dirty="0" err="1" smtClean="0"/>
              <a:t>AngularJS</a:t>
            </a:r>
            <a:r>
              <a:rPr lang="en-US" dirty="0" smtClean="0"/>
              <a:t> initializes its own necessary components and then initializes your module, which the </a:t>
            </a:r>
            <a:br>
              <a:rPr lang="en-US" dirty="0" smtClean="0"/>
            </a:br>
            <a:r>
              <a:rPr lang="en-US" dirty="0" err="1" smtClean="0"/>
              <a:t>ng</a:t>
            </a:r>
            <a:r>
              <a:rPr lang="en-US" dirty="0" smtClean="0"/>
              <a:t>-app directive points to. The module is loaded, and any dependencies are injected into your module and made available to code within the module.</a:t>
            </a:r>
          </a:p>
          <a:p>
            <a:r>
              <a:rPr lang="en-US" b="1" dirty="0" smtClean="0"/>
              <a:t>The Compilation Phase is a </a:t>
            </a:r>
            <a:r>
              <a:rPr lang="en-US" dirty="0" smtClean="0"/>
              <a:t>HTML compilation stage. Initially when a web page is loaded, a static form of the DOM is loaded in the browser. During the compilation phase, the static DOM is replaced with a dynamic DOM that represents the </a:t>
            </a:r>
            <a:r>
              <a:rPr lang="en-US" dirty="0" err="1" smtClean="0"/>
              <a:t>AngularJS</a:t>
            </a:r>
            <a:r>
              <a:rPr lang="en-US" dirty="0" smtClean="0"/>
              <a:t> view.</a:t>
            </a:r>
          </a:p>
          <a:p>
            <a:pPr lvl="1" algn="just"/>
            <a:r>
              <a:rPr lang="en-US" dirty="0" smtClean="0"/>
              <a:t>This phase involves two parts:</a:t>
            </a:r>
          </a:p>
          <a:p>
            <a:pPr lvl="1" algn="just"/>
            <a:r>
              <a:rPr lang="en-US" b="1" dirty="0" smtClean="0"/>
              <a:t>Compile</a:t>
            </a:r>
            <a:r>
              <a:rPr lang="en-US" dirty="0" smtClean="0"/>
              <a:t>: Traverses the static DOM and collects all the directives.</a:t>
            </a:r>
            <a:br>
              <a:rPr lang="en-US" dirty="0" smtClean="0"/>
            </a:br>
            <a:r>
              <a:rPr lang="en-US" b="1" dirty="0" smtClean="0"/>
              <a:t>Link</a:t>
            </a:r>
            <a:r>
              <a:rPr lang="en-US" dirty="0" smtClean="0"/>
              <a:t>: Links all the collected directives to appropriate functionality in the Angular built-in library or custom directive. The directives are combined with the </a:t>
            </a:r>
            <a:r>
              <a:rPr lang="en-US" u="sng" dirty="0" smtClean="0">
                <a:hlinkClick r:id="rId2"/>
              </a:rPr>
              <a:t>scope</a:t>
            </a:r>
            <a:r>
              <a:rPr lang="en-US" dirty="0" smtClean="0"/>
              <a:t> objects to produce the dynamic view.</a:t>
            </a:r>
          </a:p>
          <a:p>
            <a:pPr algn="just"/>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628</TotalTime>
  <Words>764</Words>
  <Application>Microsoft Office PowerPoint</Application>
  <PresentationFormat>On-screen Show (4:3)</PresentationFormat>
  <Paragraphs>82</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Equity</vt:lpstr>
      <vt:lpstr>AngularJS Introduction</vt:lpstr>
      <vt:lpstr>What is Angular JS</vt:lpstr>
      <vt:lpstr>Make Angular JS available to web Page </vt:lpstr>
      <vt:lpstr>Key features of AngularJS</vt:lpstr>
      <vt:lpstr>Slide 5</vt:lpstr>
      <vt:lpstr>Single Page Application (SPA)</vt:lpstr>
      <vt:lpstr>High level Overview- Angular Process</vt:lpstr>
      <vt:lpstr>Angular JS life cycle</vt:lpstr>
      <vt:lpstr>Slide 9</vt:lpstr>
      <vt:lpstr>Slide 10</vt:lpstr>
      <vt:lpstr>Angular Js Controllers </vt:lpstr>
      <vt:lpstr>Controllers – contd….</vt:lpstr>
      <vt:lpstr>Angular Example</vt:lpstr>
      <vt:lpstr>AngularJS Scope</vt:lpstr>
      <vt:lpstr>Slide 15</vt:lpstr>
      <vt:lpstr>Using Angular “scope” in controller</vt:lpstr>
      <vt:lpstr>One-way data binding</vt:lpstr>
      <vt:lpstr>Two-way data binding </vt:lpstr>
      <vt:lpstr>One-time data binding</vt:lpstr>
      <vt:lpstr>Example for one-way &amp; one-time binding</vt:lpstr>
      <vt:lpstr>Slide 21</vt:lpstr>
      <vt:lpstr>Two-way binding</vt:lpstr>
      <vt:lpstr>Advantages of Angular Js framework</vt:lpstr>
      <vt:lpstr>ng-if </vt:lpstr>
      <vt:lpstr>Iterating with ng-repeat Directive</vt:lpstr>
      <vt:lpstr>AngularJS MVC Example</vt:lpstr>
      <vt:lpstr>Slide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AngularJS Introduction</dc:title>
  <dc:creator>Admin</dc:creator>
  <cp:lastModifiedBy>Admin</cp:lastModifiedBy>
  <cp:revision>152</cp:revision>
  <dcterms:created xsi:type="dcterms:W3CDTF">2018-04-10T09:36:00Z</dcterms:created>
  <dcterms:modified xsi:type="dcterms:W3CDTF">2018-04-17T06:24:55Z</dcterms:modified>
</cp:coreProperties>
</file>