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303" r:id="rId3"/>
    <p:sldId id="304" r:id="rId4"/>
    <p:sldId id="289" r:id="rId5"/>
    <p:sldId id="293" r:id="rId6"/>
    <p:sldId id="294" r:id="rId7"/>
    <p:sldId id="295" r:id="rId8"/>
    <p:sldId id="296" r:id="rId9"/>
    <p:sldId id="298" r:id="rId10"/>
    <p:sldId id="297" r:id="rId11"/>
    <p:sldId id="290" r:id="rId12"/>
    <p:sldId id="292" r:id="rId13"/>
    <p:sldId id="261" r:id="rId14"/>
    <p:sldId id="262" r:id="rId15"/>
    <p:sldId id="263" r:id="rId16"/>
    <p:sldId id="264" r:id="rId17"/>
    <p:sldId id="265" r:id="rId18"/>
    <p:sldId id="302" r:id="rId19"/>
    <p:sldId id="305" r:id="rId20"/>
    <p:sldId id="299" r:id="rId21"/>
    <p:sldId id="30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0" d="100"/>
          <a:sy n="80" d="100"/>
        </p:scale>
        <p:origin x="-1037"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407A659C-2FF9-4AD4-BC6E-2FCEAC6C286A}"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7A659C-2FF9-4AD4-BC6E-2FCEAC6C286A}"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07A659C-2FF9-4AD4-BC6E-2FCEAC6C286A}"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07A659C-2FF9-4AD4-BC6E-2FCEAC6C286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33A2C90A-54C3-41A8-AF93-0264F1887D4D}" type="datetimeFigureOut">
              <a:rPr lang="en-US" smtClean="0"/>
              <a:pPr/>
              <a:t>2/21/2018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07A659C-2FF9-4AD4-BC6E-2FCEAC6C286A}"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3A2C90A-54C3-41A8-AF93-0264F1887D4D}" type="datetimeFigureOut">
              <a:rPr lang="en-US" smtClean="0"/>
              <a:pPr/>
              <a:t>2/21/2018</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407A659C-2FF9-4AD4-BC6E-2FCEAC6C286A}"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7391400" cy="1828800"/>
          </a:xfrm>
        </p:spPr>
        <p:txBody>
          <a:bodyPr/>
          <a:lstStyle/>
          <a:p>
            <a:pPr algn="ctr"/>
            <a:r>
              <a:rPr lang="en-US" dirty="0" smtClean="0"/>
              <a:t>Java Script Closures</a:t>
            </a:r>
            <a:endParaRPr lang="en-US" dirty="0"/>
          </a:p>
        </p:txBody>
      </p:sp>
      <p:pic>
        <p:nvPicPr>
          <p:cNvPr id="5" name="Picture 4" descr="js.jpg"/>
          <p:cNvPicPr>
            <a:picLocks noChangeAspect="1"/>
          </p:cNvPicPr>
          <p:nvPr/>
        </p:nvPicPr>
        <p:blipFill>
          <a:blip r:embed="rId2"/>
          <a:stretch>
            <a:fillRect/>
          </a:stretch>
        </p:blipFill>
        <p:spPr>
          <a:xfrm>
            <a:off x="4038600" y="914400"/>
            <a:ext cx="1554480" cy="1554480"/>
          </a:xfrm>
          <a:prstGeom prst="rect">
            <a:avLst/>
          </a:prstGeom>
        </p:spPr>
      </p:pic>
      <p:pic>
        <p:nvPicPr>
          <p:cNvPr id="4" name="Picture 3" descr="cl.png"/>
          <p:cNvPicPr>
            <a:picLocks noChangeAspect="1"/>
          </p:cNvPicPr>
          <p:nvPr/>
        </p:nvPicPr>
        <p:blipFill>
          <a:blip r:embed="rId3"/>
          <a:stretch>
            <a:fillRect/>
          </a:stretch>
        </p:blipFill>
        <p:spPr>
          <a:xfrm>
            <a:off x="2438400" y="3962400"/>
            <a:ext cx="4876800" cy="1447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487680"/>
          </a:xfrm>
        </p:spPr>
        <p:txBody>
          <a:bodyPr>
            <a:normAutofit fontScale="90000"/>
          </a:bodyPr>
          <a:lstStyle/>
          <a:p>
            <a:r>
              <a:rPr lang="en-US" dirty="0" smtClean="0"/>
              <a:t>Nested function </a:t>
            </a:r>
            <a:r>
              <a:rPr lang="en-US" dirty="0" err="1" smtClean="0"/>
              <a:t>vs</a:t>
            </a:r>
            <a:r>
              <a:rPr lang="en-US" dirty="0" smtClean="0"/>
              <a:t> closures</a:t>
            </a:r>
            <a:endParaRPr lang="en-US" dirty="0"/>
          </a:p>
        </p:txBody>
      </p:sp>
      <p:pic>
        <p:nvPicPr>
          <p:cNvPr id="1027" name="Picture 3"/>
          <p:cNvPicPr>
            <a:picLocks noChangeAspect="1" noChangeArrowheads="1"/>
          </p:cNvPicPr>
          <p:nvPr/>
        </p:nvPicPr>
        <p:blipFill>
          <a:blip r:embed="rId2"/>
          <a:srcRect/>
          <a:stretch>
            <a:fillRect/>
          </a:stretch>
        </p:blipFill>
        <p:spPr bwMode="auto">
          <a:xfrm>
            <a:off x="1752600" y="1143000"/>
            <a:ext cx="2571750" cy="42481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5867400" y="1143000"/>
            <a:ext cx="2628900" cy="4410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2162"/>
          </a:xfrm>
        </p:spPr>
        <p:txBody>
          <a:bodyPr>
            <a:normAutofit fontScale="90000"/>
          </a:bodyPr>
          <a:lstStyle/>
          <a:p>
            <a:r>
              <a:rPr lang="en-US" b="1" dirty="0" smtClean="0"/>
              <a:t>Function hoisting</a:t>
            </a:r>
            <a:br>
              <a:rPr lang="en-US" b="1" dirty="0" smtClean="0"/>
            </a:br>
            <a:endParaRPr lang="en-US" dirty="0"/>
          </a:p>
        </p:txBody>
      </p:sp>
      <p:sp>
        <p:nvSpPr>
          <p:cNvPr id="3" name="Content Placeholder 2"/>
          <p:cNvSpPr>
            <a:spLocks noGrp="1"/>
          </p:cNvSpPr>
          <p:nvPr>
            <p:ph idx="1"/>
          </p:nvPr>
        </p:nvSpPr>
        <p:spPr>
          <a:xfrm>
            <a:off x="1435608" y="1066800"/>
            <a:ext cx="7498080" cy="5181600"/>
          </a:xfrm>
        </p:spPr>
        <p:txBody>
          <a:bodyPr>
            <a:normAutofit fontScale="70000" lnSpcReduction="20000"/>
          </a:bodyPr>
          <a:lstStyle/>
          <a:p>
            <a:pPr algn="just"/>
            <a:r>
              <a:rPr lang="en-US" sz="2600" dirty="0" smtClean="0"/>
              <a:t>Unlike variables, a function declaration doesn't just hoist the function's name. It also hoists the actual function definition.</a:t>
            </a:r>
          </a:p>
          <a:p>
            <a:endParaRPr lang="en-US" dirty="0" smtClean="0"/>
          </a:p>
          <a:p>
            <a:endParaRPr lang="en-US" dirty="0" smtClean="0"/>
          </a:p>
          <a:p>
            <a:endParaRPr lang="en-US" dirty="0" smtClean="0"/>
          </a:p>
          <a:p>
            <a:endParaRPr lang="en-US" dirty="0" smtClean="0"/>
          </a:p>
          <a:p>
            <a:pPr algn="just"/>
            <a:r>
              <a:rPr lang="en-US" dirty="0" smtClean="0"/>
              <a:t>Both lines create a simple function that just shows an alert, But they go about it differently. The first is a function </a:t>
            </a:r>
            <a:r>
              <a:rPr lang="en-US" i="1" dirty="0" smtClean="0"/>
              <a:t>declaration</a:t>
            </a:r>
            <a:r>
              <a:rPr lang="en-US" dirty="0" smtClean="0"/>
              <a:t>, and the second is a function </a:t>
            </a:r>
            <a:r>
              <a:rPr lang="en-US" i="1" dirty="0" smtClean="0"/>
              <a:t>expression</a:t>
            </a:r>
            <a:r>
              <a:rPr lang="en-US" dirty="0" smtClean="0"/>
              <a:t>, and your browser treats them differently. Remember, declarations get hoisted, but variable assignments don't, and that's essentially what `bar` is in this case: a variable whose declaration gets hoisted to the top of the scope, but whose value, in this case an anonymous function expression, gets assigned later on:</a:t>
            </a:r>
          </a:p>
          <a:p>
            <a:endParaRPr lang="en-US" dirty="0"/>
          </a:p>
        </p:txBody>
      </p:sp>
      <p:pic>
        <p:nvPicPr>
          <p:cNvPr id="1028" name="Picture 4"/>
          <p:cNvPicPr>
            <a:picLocks noChangeAspect="1" noChangeArrowheads="1"/>
          </p:cNvPicPr>
          <p:nvPr/>
        </p:nvPicPr>
        <p:blipFill>
          <a:blip r:embed="rId2"/>
          <a:srcRect/>
          <a:stretch>
            <a:fillRect/>
          </a:stretch>
        </p:blipFill>
        <p:spPr bwMode="auto">
          <a:xfrm>
            <a:off x="1828800" y="1752600"/>
            <a:ext cx="5181600" cy="828675"/>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a:srcRect/>
          <a:stretch>
            <a:fillRect/>
          </a:stretch>
        </p:blipFill>
        <p:spPr bwMode="auto">
          <a:xfrm>
            <a:off x="1676400" y="5562600"/>
            <a:ext cx="6057900" cy="76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fontAlgn="base"/>
            <a:r>
              <a:rPr lang="en-US" sz="2800" dirty="0" smtClean="0"/>
              <a:t>Consider the following JavaScript:</a:t>
            </a:r>
          </a:p>
          <a:p>
            <a:pPr fontAlgn="base"/>
            <a:endParaRPr lang="en-US" dirty="0" smtClean="0"/>
          </a:p>
          <a:p>
            <a:pPr fontAlgn="base"/>
            <a:endParaRPr lang="en-US" dirty="0" smtClean="0"/>
          </a:p>
          <a:p>
            <a:pPr fontAlgn="base"/>
            <a:endParaRPr lang="en-US" sz="2800" dirty="0" smtClean="0"/>
          </a:p>
          <a:p>
            <a:pPr fontAlgn="base"/>
            <a:endParaRPr lang="en-US" sz="2800" dirty="0" smtClean="0"/>
          </a:p>
          <a:p>
            <a:pPr fontAlgn="base"/>
            <a:endParaRPr lang="en-US" sz="2800" dirty="0" smtClean="0"/>
          </a:p>
          <a:p>
            <a:pPr algn="just" fontAlgn="base"/>
            <a:r>
              <a:rPr lang="en-US" sz="2800" dirty="0" smtClean="0"/>
              <a:t>In this case, only the function declaration has its body hoisted to the top. The name ‘</a:t>
            </a:r>
            <a:r>
              <a:rPr lang="en-US" sz="2800" dirty="0" err="1" smtClean="0"/>
              <a:t>foo</a:t>
            </a:r>
            <a:r>
              <a:rPr lang="en-US" sz="2800" dirty="0" smtClean="0"/>
              <a:t>’ is hoisted, but the body is left behind, to be assigned during execution.</a:t>
            </a:r>
          </a:p>
          <a:p>
            <a:pPr fontAlgn="base"/>
            <a:endParaRPr lang="en-US" dirty="0" smtClean="0"/>
          </a:p>
          <a:p>
            <a:pPr>
              <a:buNone/>
            </a:pPr>
            <a:endParaRPr lang="en-US" dirty="0"/>
          </a:p>
        </p:txBody>
      </p:sp>
      <p:pic>
        <p:nvPicPr>
          <p:cNvPr id="1026" name="Picture 2"/>
          <p:cNvPicPr>
            <a:picLocks noChangeAspect="1" noChangeArrowheads="1"/>
          </p:cNvPicPr>
          <p:nvPr/>
        </p:nvPicPr>
        <p:blipFill>
          <a:blip r:embed="rId2"/>
          <a:srcRect/>
          <a:stretch>
            <a:fillRect/>
          </a:stretch>
        </p:blipFill>
        <p:spPr bwMode="auto">
          <a:xfrm>
            <a:off x="1314450" y="1952625"/>
            <a:ext cx="7591425" cy="2419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295400" y="381000"/>
            <a:ext cx="7498080" cy="1143000"/>
          </a:xfrm>
        </p:spPr>
        <p:txBody>
          <a:bodyPr/>
          <a:lstStyle/>
          <a:p>
            <a:r>
              <a:rPr lang="en-US" dirty="0" smtClean="0"/>
              <a:t>Implementing Closures</a:t>
            </a:r>
          </a:p>
        </p:txBody>
      </p:sp>
      <p:sp>
        <p:nvSpPr>
          <p:cNvPr id="4" name="TextBox 3"/>
          <p:cNvSpPr txBox="1">
            <a:spLocks noChangeArrowheads="1"/>
          </p:cNvSpPr>
          <p:nvPr/>
        </p:nvSpPr>
        <p:spPr bwMode="auto">
          <a:xfrm>
            <a:off x="1371600" y="2133600"/>
            <a:ext cx="6172200" cy="2554545"/>
          </a:xfrm>
          <a:prstGeom prst="rect">
            <a:avLst/>
          </a:prstGeom>
          <a:noFill/>
          <a:ln w="9525">
            <a:noFill/>
            <a:miter lim="800000"/>
            <a:headEnd/>
            <a:tailEnd/>
          </a:ln>
        </p:spPr>
        <p:txBody>
          <a:bodyPr wrap="square">
            <a:spAutoFit/>
          </a:bodyPr>
          <a:lstStyle/>
          <a:p>
            <a:pPr>
              <a:buFontTx/>
              <a:buNone/>
            </a:pPr>
            <a:r>
              <a:rPr lang="en-US" sz="2000" dirty="0">
                <a:solidFill>
                  <a:schemeClr val="tx1"/>
                </a:solidFill>
              </a:rPr>
              <a:t>function f(x) { </a:t>
            </a:r>
            <a:br>
              <a:rPr lang="en-US" sz="2000" dirty="0">
                <a:solidFill>
                  <a:schemeClr val="tx1"/>
                </a:solidFill>
              </a:rPr>
            </a:br>
            <a:r>
              <a:rPr lang="en-US" sz="2000" dirty="0">
                <a:solidFill>
                  <a:schemeClr val="tx1"/>
                </a:solidFill>
              </a:rPr>
              <a:t>   function g(y) { return x + y; };</a:t>
            </a:r>
          </a:p>
          <a:p>
            <a:pPr>
              <a:buFontTx/>
              <a:buNone/>
            </a:pPr>
            <a:r>
              <a:rPr lang="en-US" sz="2000" dirty="0">
                <a:solidFill>
                  <a:schemeClr val="tx1"/>
                </a:solidFill>
              </a:rPr>
              <a:t>   return g ;</a:t>
            </a:r>
          </a:p>
          <a:p>
            <a:pPr>
              <a:buFontTx/>
              <a:buNone/>
            </a:pPr>
            <a:r>
              <a:rPr lang="en-US" sz="2000" dirty="0">
                <a:solidFill>
                  <a:schemeClr val="tx1"/>
                </a:solidFill>
              </a:rPr>
              <a:t> }</a:t>
            </a:r>
          </a:p>
          <a:p>
            <a:pPr>
              <a:buFontTx/>
              <a:buNone/>
            </a:pPr>
            <a:r>
              <a:rPr lang="en-US" sz="2000" dirty="0" err="1">
                <a:solidFill>
                  <a:schemeClr val="tx1"/>
                </a:solidFill>
              </a:rPr>
              <a:t>var</a:t>
            </a:r>
            <a:r>
              <a:rPr lang="en-US" sz="2000" dirty="0">
                <a:solidFill>
                  <a:schemeClr val="tx1"/>
                </a:solidFill>
              </a:rPr>
              <a:t> h = f(3);</a:t>
            </a:r>
          </a:p>
          <a:p>
            <a:pPr>
              <a:buFontTx/>
              <a:buNone/>
            </a:pPr>
            <a:r>
              <a:rPr lang="en-US" sz="2000" dirty="0" err="1">
                <a:solidFill>
                  <a:schemeClr val="tx1"/>
                </a:solidFill>
              </a:rPr>
              <a:t>var</a:t>
            </a:r>
            <a:r>
              <a:rPr lang="en-US" sz="2000" dirty="0">
                <a:solidFill>
                  <a:schemeClr val="tx1"/>
                </a:solidFill>
              </a:rPr>
              <a:t> j  = f(4);</a:t>
            </a:r>
          </a:p>
          <a:p>
            <a:pPr>
              <a:buFontTx/>
              <a:buNone/>
            </a:pPr>
            <a:r>
              <a:rPr lang="en-US" sz="2000" dirty="0" err="1">
                <a:solidFill>
                  <a:schemeClr val="tx1"/>
                </a:solidFill>
              </a:rPr>
              <a:t>var</a:t>
            </a:r>
            <a:r>
              <a:rPr lang="en-US" sz="2000" dirty="0">
                <a:solidFill>
                  <a:schemeClr val="tx1"/>
                </a:solidFill>
              </a:rPr>
              <a:t> z = h(5);</a:t>
            </a:r>
          </a:p>
          <a:p>
            <a:pPr>
              <a:buFontTx/>
              <a:buNone/>
            </a:pPr>
            <a:r>
              <a:rPr lang="en-US" sz="2000" dirty="0" err="1">
                <a:solidFill>
                  <a:schemeClr val="tx1"/>
                </a:solidFill>
              </a:rPr>
              <a:t>var</a:t>
            </a:r>
            <a:r>
              <a:rPr lang="en-US" sz="2000" dirty="0">
                <a:solidFill>
                  <a:schemeClr val="tx1"/>
                </a:solidFill>
              </a:rPr>
              <a:t> w = j(7);</a:t>
            </a:r>
          </a:p>
        </p:txBody>
      </p:sp>
      <p:sp>
        <p:nvSpPr>
          <p:cNvPr id="7" name="Oval 6"/>
          <p:cNvSpPr/>
          <p:nvPr/>
        </p:nvSpPr>
        <p:spPr>
          <a:xfrm>
            <a:off x="4267200" y="3505200"/>
            <a:ext cx="17526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global</a:t>
            </a:r>
          </a:p>
        </p:txBody>
      </p:sp>
      <p:cxnSp>
        <p:nvCxnSpPr>
          <p:cNvPr id="10" name="Straight Arrow Connector 9"/>
          <p:cNvCxnSpPr>
            <a:stCxn id="7" idx="6"/>
          </p:cNvCxnSpPr>
          <p:nvPr/>
        </p:nvCxnSpPr>
        <p:spPr>
          <a:xfrm>
            <a:off x="6019800" y="3771900"/>
            <a:ext cx="228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50" name="TextBox 10"/>
          <p:cNvSpPr txBox="1">
            <a:spLocks noChangeArrowheads="1"/>
          </p:cNvSpPr>
          <p:nvPr/>
        </p:nvSpPr>
        <p:spPr bwMode="auto">
          <a:xfrm>
            <a:off x="5943600" y="3352800"/>
            <a:ext cx="228600" cy="461963"/>
          </a:xfrm>
          <a:prstGeom prst="rect">
            <a:avLst/>
          </a:prstGeom>
          <a:noFill/>
          <a:ln w="9525">
            <a:noFill/>
            <a:miter lim="800000"/>
            <a:headEnd/>
            <a:tailEnd/>
          </a:ln>
        </p:spPr>
        <p:txBody>
          <a:bodyPr>
            <a:spAutoFit/>
          </a:bodyPr>
          <a:lstStyle/>
          <a:p>
            <a:pPr>
              <a:buFontTx/>
              <a:buNone/>
            </a:pPr>
            <a:r>
              <a:rPr lang="en-US">
                <a:solidFill>
                  <a:schemeClr val="tx1"/>
                </a:solidFill>
              </a:rPr>
              <a:t>h</a:t>
            </a:r>
          </a:p>
        </p:txBody>
      </p:sp>
      <p:sp>
        <p:nvSpPr>
          <p:cNvPr id="31751" name="TextBox 11"/>
          <p:cNvSpPr txBox="1">
            <a:spLocks noChangeArrowheads="1"/>
          </p:cNvSpPr>
          <p:nvPr/>
        </p:nvSpPr>
        <p:spPr bwMode="auto">
          <a:xfrm>
            <a:off x="6248400" y="3505200"/>
            <a:ext cx="1752600" cy="461963"/>
          </a:xfrm>
          <a:prstGeom prst="rect">
            <a:avLst/>
          </a:prstGeom>
          <a:noFill/>
          <a:ln w="9525">
            <a:noFill/>
            <a:miter lim="800000"/>
            <a:headEnd/>
            <a:tailEnd/>
          </a:ln>
        </p:spPr>
        <p:txBody>
          <a:bodyPr>
            <a:spAutoFit/>
          </a:bodyPr>
          <a:lstStyle/>
          <a:p>
            <a:pPr>
              <a:buFontTx/>
              <a:buNone/>
            </a:pPr>
            <a:r>
              <a:rPr lang="en-US">
                <a:solidFill>
                  <a:schemeClr val="tx1"/>
                </a:solidFill>
              </a:rPr>
              <a:t>undefined</a:t>
            </a:r>
          </a:p>
        </p:txBody>
      </p:sp>
      <p:sp>
        <p:nvSpPr>
          <p:cNvPr id="31752" name="TextBox 14"/>
          <p:cNvSpPr txBox="1">
            <a:spLocks noChangeArrowheads="1"/>
          </p:cNvSpPr>
          <p:nvPr/>
        </p:nvSpPr>
        <p:spPr bwMode="auto">
          <a:xfrm>
            <a:off x="6019800" y="3957638"/>
            <a:ext cx="1752600" cy="461962"/>
          </a:xfrm>
          <a:prstGeom prst="rect">
            <a:avLst/>
          </a:prstGeom>
          <a:noFill/>
          <a:ln w="9525">
            <a:noFill/>
            <a:miter lim="800000"/>
            <a:headEnd/>
            <a:tailEnd/>
          </a:ln>
        </p:spPr>
        <p:txBody>
          <a:bodyPr>
            <a:spAutoFit/>
          </a:bodyPr>
          <a:lstStyle/>
          <a:p>
            <a:pPr>
              <a:buFontTx/>
              <a:buNone/>
            </a:pPr>
            <a:r>
              <a:rPr lang="en-US">
                <a:solidFill>
                  <a:schemeClr val="tx1"/>
                </a:solidFill>
              </a:rPr>
              <a:t>undefined</a:t>
            </a:r>
          </a:p>
        </p:txBody>
      </p:sp>
      <p:sp>
        <p:nvSpPr>
          <p:cNvPr id="31753" name="TextBox 15"/>
          <p:cNvSpPr txBox="1">
            <a:spLocks noChangeArrowheads="1"/>
          </p:cNvSpPr>
          <p:nvPr/>
        </p:nvSpPr>
        <p:spPr bwMode="auto">
          <a:xfrm>
            <a:off x="4800600" y="4338638"/>
            <a:ext cx="1752600" cy="461962"/>
          </a:xfrm>
          <a:prstGeom prst="rect">
            <a:avLst/>
          </a:prstGeom>
          <a:noFill/>
          <a:ln w="9525">
            <a:noFill/>
            <a:miter lim="800000"/>
            <a:headEnd/>
            <a:tailEnd/>
          </a:ln>
        </p:spPr>
        <p:txBody>
          <a:bodyPr>
            <a:spAutoFit/>
          </a:bodyPr>
          <a:lstStyle/>
          <a:p>
            <a:pPr>
              <a:buFontTx/>
              <a:buNone/>
            </a:pPr>
            <a:r>
              <a:rPr lang="en-US">
                <a:solidFill>
                  <a:schemeClr val="tx1"/>
                </a:solidFill>
              </a:rPr>
              <a:t>undefined</a:t>
            </a:r>
          </a:p>
        </p:txBody>
      </p:sp>
      <p:sp>
        <p:nvSpPr>
          <p:cNvPr id="31754" name="TextBox 16"/>
          <p:cNvSpPr txBox="1">
            <a:spLocks noChangeArrowheads="1"/>
          </p:cNvSpPr>
          <p:nvPr/>
        </p:nvSpPr>
        <p:spPr bwMode="auto">
          <a:xfrm>
            <a:off x="3276600" y="4343400"/>
            <a:ext cx="1752600" cy="461963"/>
          </a:xfrm>
          <a:prstGeom prst="rect">
            <a:avLst/>
          </a:prstGeom>
          <a:noFill/>
          <a:ln w="9525">
            <a:noFill/>
            <a:miter lim="800000"/>
            <a:headEnd/>
            <a:tailEnd/>
          </a:ln>
        </p:spPr>
        <p:txBody>
          <a:bodyPr>
            <a:spAutoFit/>
          </a:bodyPr>
          <a:lstStyle/>
          <a:p>
            <a:pPr>
              <a:buFontTx/>
              <a:buNone/>
            </a:pPr>
            <a:r>
              <a:rPr lang="en-US">
                <a:solidFill>
                  <a:schemeClr val="tx1"/>
                </a:solidFill>
              </a:rPr>
              <a:t>undefined</a:t>
            </a:r>
          </a:p>
        </p:txBody>
      </p:sp>
      <p:cxnSp>
        <p:nvCxnSpPr>
          <p:cNvPr id="19" name="Straight Arrow Connector 18"/>
          <p:cNvCxnSpPr>
            <a:stCxn id="7" idx="5"/>
            <a:endCxn id="31752" idx="1"/>
          </p:cNvCxnSpPr>
          <p:nvPr/>
        </p:nvCxnSpPr>
        <p:spPr>
          <a:xfrm>
            <a:off x="5762625" y="3960813"/>
            <a:ext cx="257175"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31754" idx="0"/>
          </p:cNvCxnSpPr>
          <p:nvPr/>
        </p:nvCxnSpPr>
        <p:spPr>
          <a:xfrm flipH="1">
            <a:off x="4152900" y="3960813"/>
            <a:ext cx="371475" cy="382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4"/>
          </p:cNvCxnSpPr>
          <p:nvPr/>
        </p:nvCxnSpPr>
        <p:spPr>
          <a:xfrm>
            <a:off x="5143500" y="4038600"/>
            <a:ext cx="381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58" name="TextBox 25"/>
          <p:cNvSpPr txBox="1">
            <a:spLocks noChangeArrowheads="1"/>
          </p:cNvSpPr>
          <p:nvPr/>
        </p:nvSpPr>
        <p:spPr bwMode="auto">
          <a:xfrm>
            <a:off x="5791200" y="3881438"/>
            <a:ext cx="228600" cy="461962"/>
          </a:xfrm>
          <a:prstGeom prst="rect">
            <a:avLst/>
          </a:prstGeom>
          <a:noFill/>
          <a:ln w="9525">
            <a:noFill/>
            <a:miter lim="800000"/>
            <a:headEnd/>
            <a:tailEnd/>
          </a:ln>
        </p:spPr>
        <p:txBody>
          <a:bodyPr>
            <a:spAutoFit/>
          </a:bodyPr>
          <a:lstStyle/>
          <a:p>
            <a:pPr>
              <a:buFontTx/>
              <a:buNone/>
            </a:pPr>
            <a:r>
              <a:rPr lang="en-US">
                <a:solidFill>
                  <a:schemeClr val="tx1"/>
                </a:solidFill>
              </a:rPr>
              <a:t>j</a:t>
            </a:r>
          </a:p>
        </p:txBody>
      </p:sp>
      <p:sp>
        <p:nvSpPr>
          <p:cNvPr id="31759" name="TextBox 26"/>
          <p:cNvSpPr txBox="1">
            <a:spLocks noChangeArrowheads="1"/>
          </p:cNvSpPr>
          <p:nvPr/>
        </p:nvSpPr>
        <p:spPr bwMode="auto">
          <a:xfrm>
            <a:off x="5029200" y="4033838"/>
            <a:ext cx="228600" cy="461962"/>
          </a:xfrm>
          <a:prstGeom prst="rect">
            <a:avLst/>
          </a:prstGeom>
          <a:noFill/>
          <a:ln w="9525">
            <a:noFill/>
            <a:miter lim="800000"/>
            <a:headEnd/>
            <a:tailEnd/>
          </a:ln>
        </p:spPr>
        <p:txBody>
          <a:bodyPr>
            <a:spAutoFit/>
          </a:bodyPr>
          <a:lstStyle/>
          <a:p>
            <a:pPr>
              <a:buFontTx/>
              <a:buNone/>
            </a:pPr>
            <a:r>
              <a:rPr lang="en-US">
                <a:solidFill>
                  <a:schemeClr val="tx1"/>
                </a:solidFill>
              </a:rPr>
              <a:t>z</a:t>
            </a:r>
          </a:p>
        </p:txBody>
      </p:sp>
      <p:sp>
        <p:nvSpPr>
          <p:cNvPr id="31760" name="TextBox 27"/>
          <p:cNvSpPr txBox="1">
            <a:spLocks noChangeArrowheads="1"/>
          </p:cNvSpPr>
          <p:nvPr/>
        </p:nvSpPr>
        <p:spPr bwMode="auto">
          <a:xfrm>
            <a:off x="4114800" y="3886200"/>
            <a:ext cx="228600" cy="461963"/>
          </a:xfrm>
          <a:prstGeom prst="rect">
            <a:avLst/>
          </a:prstGeom>
          <a:noFill/>
          <a:ln w="9525">
            <a:noFill/>
            <a:miter lim="800000"/>
            <a:headEnd/>
            <a:tailEnd/>
          </a:ln>
        </p:spPr>
        <p:txBody>
          <a:bodyPr>
            <a:spAutoFit/>
          </a:bodyPr>
          <a:lstStyle/>
          <a:p>
            <a:pPr>
              <a:buFontTx/>
              <a:buNone/>
            </a:pPr>
            <a:r>
              <a:rPr lang="en-US">
                <a:solidFill>
                  <a:schemeClr val="tx1"/>
                </a:solidFill>
              </a:rPr>
              <a:t>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4">
                                            <p:txEl>
                                              <p:pRg st="3" end="3"/>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smtClean="0"/>
              <a:t>Implementing Closures(1)</a:t>
            </a:r>
          </a:p>
        </p:txBody>
      </p:sp>
      <p:sp>
        <p:nvSpPr>
          <p:cNvPr id="4" name="TextBox 3"/>
          <p:cNvSpPr txBox="1">
            <a:spLocks noChangeArrowheads="1"/>
          </p:cNvSpPr>
          <p:nvPr/>
        </p:nvSpPr>
        <p:spPr bwMode="auto">
          <a:xfrm>
            <a:off x="1143000" y="1981200"/>
            <a:ext cx="4724400" cy="2554545"/>
          </a:xfrm>
          <a:prstGeom prst="rect">
            <a:avLst/>
          </a:prstGeom>
          <a:noFill/>
          <a:ln w="9525">
            <a:noFill/>
            <a:miter lim="800000"/>
            <a:headEnd/>
            <a:tailEnd/>
          </a:ln>
        </p:spPr>
        <p:txBody>
          <a:bodyPr wrap="square">
            <a:spAutoFit/>
          </a:bodyPr>
          <a:lstStyle/>
          <a:p>
            <a:pPr>
              <a:buFontTx/>
              <a:buNone/>
            </a:pPr>
            <a:r>
              <a:rPr lang="en-US" sz="2000">
                <a:solidFill>
                  <a:schemeClr val="tx1"/>
                </a:solidFill>
              </a:rPr>
              <a:t>function f(x) { </a:t>
            </a:r>
            <a:br>
              <a:rPr lang="en-US" sz="2000">
                <a:solidFill>
                  <a:schemeClr val="tx1"/>
                </a:solidFill>
              </a:rPr>
            </a:br>
            <a:r>
              <a:rPr lang="en-US" sz="2000">
                <a:solidFill>
                  <a:schemeClr val="tx1"/>
                </a:solidFill>
              </a:rPr>
              <a:t>   function g(y) { return x + y; };</a:t>
            </a:r>
          </a:p>
          <a:p>
            <a:pPr>
              <a:buFontTx/>
              <a:buNone/>
            </a:pPr>
            <a:r>
              <a:rPr lang="en-US" sz="2000">
                <a:solidFill>
                  <a:schemeClr val="tx1"/>
                </a:solidFill>
              </a:rPr>
              <a:t>   return g ;</a:t>
            </a:r>
          </a:p>
          <a:p>
            <a:pPr>
              <a:buFontTx/>
              <a:buNone/>
            </a:pPr>
            <a:r>
              <a:rPr lang="en-US" sz="2000">
                <a:solidFill>
                  <a:schemeClr val="tx1"/>
                </a:solidFill>
              </a:rPr>
              <a:t> }</a:t>
            </a:r>
          </a:p>
          <a:p>
            <a:pPr>
              <a:buFontTx/>
              <a:buNone/>
            </a:pPr>
            <a:r>
              <a:rPr lang="en-US" sz="2000">
                <a:solidFill>
                  <a:schemeClr val="tx1"/>
                </a:solidFill>
              </a:rPr>
              <a:t>var h = f(3);</a:t>
            </a:r>
          </a:p>
          <a:p>
            <a:pPr>
              <a:buFontTx/>
              <a:buNone/>
            </a:pPr>
            <a:r>
              <a:rPr lang="en-US" sz="2000">
                <a:solidFill>
                  <a:schemeClr val="tx1"/>
                </a:solidFill>
              </a:rPr>
              <a:t>var j  = f(4);</a:t>
            </a:r>
          </a:p>
          <a:p>
            <a:pPr>
              <a:buFontTx/>
              <a:buNone/>
            </a:pPr>
            <a:r>
              <a:rPr lang="en-US" sz="2000">
                <a:solidFill>
                  <a:schemeClr val="tx1"/>
                </a:solidFill>
              </a:rPr>
              <a:t>var z = h(5);</a:t>
            </a:r>
          </a:p>
          <a:p>
            <a:pPr>
              <a:buFontTx/>
              <a:buNone/>
            </a:pPr>
            <a:r>
              <a:rPr lang="en-US" sz="2000">
                <a:solidFill>
                  <a:schemeClr val="tx1"/>
                </a:solidFill>
              </a:rPr>
              <a:t>var w = j(7);</a:t>
            </a:r>
          </a:p>
        </p:txBody>
      </p:sp>
      <p:sp>
        <p:nvSpPr>
          <p:cNvPr id="7" name="Oval 6"/>
          <p:cNvSpPr/>
          <p:nvPr/>
        </p:nvSpPr>
        <p:spPr>
          <a:xfrm>
            <a:off x="3346360" y="3352800"/>
            <a:ext cx="1530439"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global</a:t>
            </a:r>
          </a:p>
        </p:txBody>
      </p:sp>
      <p:cxnSp>
        <p:nvCxnSpPr>
          <p:cNvPr id="10" name="Straight Arrow Connector 9"/>
          <p:cNvCxnSpPr>
            <a:stCxn id="7" idx="6"/>
            <a:endCxn id="18" idx="2"/>
          </p:cNvCxnSpPr>
          <p:nvPr/>
        </p:nvCxnSpPr>
        <p:spPr>
          <a:xfrm>
            <a:off x="4876799" y="3619500"/>
            <a:ext cx="45076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74" name="TextBox 10"/>
          <p:cNvSpPr txBox="1">
            <a:spLocks noChangeArrowheads="1"/>
          </p:cNvSpPr>
          <p:nvPr/>
        </p:nvSpPr>
        <p:spPr bwMode="auto">
          <a:xfrm>
            <a:off x="4829576" y="3200400"/>
            <a:ext cx="199623" cy="369332"/>
          </a:xfrm>
          <a:prstGeom prst="rect">
            <a:avLst/>
          </a:prstGeom>
          <a:noFill/>
          <a:ln w="9525">
            <a:noFill/>
            <a:miter lim="800000"/>
            <a:headEnd/>
            <a:tailEnd/>
          </a:ln>
        </p:spPr>
        <p:txBody>
          <a:bodyPr wrap="square">
            <a:spAutoFit/>
          </a:bodyPr>
          <a:lstStyle/>
          <a:p>
            <a:pPr>
              <a:buFontTx/>
              <a:buNone/>
            </a:pPr>
            <a:r>
              <a:rPr lang="en-US">
                <a:solidFill>
                  <a:schemeClr val="tx1"/>
                </a:solidFill>
              </a:rPr>
              <a:t>h</a:t>
            </a:r>
          </a:p>
        </p:txBody>
      </p:sp>
      <p:sp>
        <p:nvSpPr>
          <p:cNvPr id="32775" name="TextBox 14"/>
          <p:cNvSpPr txBox="1">
            <a:spLocks noChangeArrowheads="1"/>
          </p:cNvSpPr>
          <p:nvPr/>
        </p:nvSpPr>
        <p:spPr bwMode="auto">
          <a:xfrm>
            <a:off x="5098960" y="3805238"/>
            <a:ext cx="1530439" cy="369332"/>
          </a:xfrm>
          <a:prstGeom prst="rect">
            <a:avLst/>
          </a:prstGeom>
          <a:noFill/>
          <a:ln w="9525">
            <a:noFill/>
            <a:miter lim="800000"/>
            <a:headEnd/>
            <a:tailEnd/>
          </a:ln>
        </p:spPr>
        <p:txBody>
          <a:bodyPr wrap="square">
            <a:spAutoFit/>
          </a:bodyPr>
          <a:lstStyle/>
          <a:p>
            <a:pPr>
              <a:buFontTx/>
              <a:buNone/>
            </a:pPr>
            <a:r>
              <a:rPr lang="en-US">
                <a:solidFill>
                  <a:schemeClr val="tx1"/>
                </a:solidFill>
              </a:rPr>
              <a:t>undefined</a:t>
            </a:r>
          </a:p>
        </p:txBody>
      </p:sp>
      <p:sp>
        <p:nvSpPr>
          <p:cNvPr id="32776" name="TextBox 15"/>
          <p:cNvSpPr txBox="1">
            <a:spLocks noChangeArrowheads="1"/>
          </p:cNvSpPr>
          <p:nvPr/>
        </p:nvSpPr>
        <p:spPr bwMode="auto">
          <a:xfrm>
            <a:off x="3879760" y="4186238"/>
            <a:ext cx="1530439" cy="369332"/>
          </a:xfrm>
          <a:prstGeom prst="rect">
            <a:avLst/>
          </a:prstGeom>
          <a:noFill/>
          <a:ln w="9525">
            <a:noFill/>
            <a:miter lim="800000"/>
            <a:headEnd/>
            <a:tailEnd/>
          </a:ln>
        </p:spPr>
        <p:txBody>
          <a:bodyPr wrap="square">
            <a:spAutoFit/>
          </a:bodyPr>
          <a:lstStyle/>
          <a:p>
            <a:pPr>
              <a:buFontTx/>
              <a:buNone/>
            </a:pPr>
            <a:r>
              <a:rPr lang="en-US">
                <a:solidFill>
                  <a:schemeClr val="tx1"/>
                </a:solidFill>
              </a:rPr>
              <a:t>undefined</a:t>
            </a:r>
          </a:p>
        </p:txBody>
      </p:sp>
      <p:sp>
        <p:nvSpPr>
          <p:cNvPr id="32777" name="TextBox 16"/>
          <p:cNvSpPr txBox="1">
            <a:spLocks noChangeArrowheads="1"/>
          </p:cNvSpPr>
          <p:nvPr/>
        </p:nvSpPr>
        <p:spPr bwMode="auto">
          <a:xfrm>
            <a:off x="2590800" y="4267200"/>
            <a:ext cx="1530439"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undefined</a:t>
            </a:r>
          </a:p>
        </p:txBody>
      </p:sp>
      <p:cxnSp>
        <p:nvCxnSpPr>
          <p:cNvPr id="19" name="Straight Arrow Connector 18"/>
          <p:cNvCxnSpPr>
            <a:stCxn id="7" idx="5"/>
            <a:endCxn id="32775" idx="1"/>
          </p:cNvCxnSpPr>
          <p:nvPr/>
        </p:nvCxnSpPr>
        <p:spPr>
          <a:xfrm rot="16200000" flipH="1">
            <a:off x="4784906" y="3675849"/>
            <a:ext cx="181819" cy="4462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32777" idx="0"/>
          </p:cNvCxnSpPr>
          <p:nvPr/>
        </p:nvCxnSpPr>
        <p:spPr>
          <a:xfrm rot="5400000">
            <a:off x="3233697" y="3930408"/>
            <a:ext cx="459115" cy="2144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4"/>
          </p:cNvCxnSpPr>
          <p:nvPr/>
        </p:nvCxnSpPr>
        <p:spPr>
          <a:xfrm rot="5400000">
            <a:off x="3884590" y="4040210"/>
            <a:ext cx="381000" cy="729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81" name="TextBox 25"/>
          <p:cNvSpPr txBox="1">
            <a:spLocks noChangeArrowheads="1"/>
          </p:cNvSpPr>
          <p:nvPr/>
        </p:nvSpPr>
        <p:spPr bwMode="auto">
          <a:xfrm>
            <a:off x="4876800" y="3810000"/>
            <a:ext cx="199623"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j</a:t>
            </a:r>
          </a:p>
        </p:txBody>
      </p:sp>
      <p:sp>
        <p:nvSpPr>
          <p:cNvPr id="32782" name="TextBox 26"/>
          <p:cNvSpPr txBox="1">
            <a:spLocks noChangeArrowheads="1"/>
          </p:cNvSpPr>
          <p:nvPr/>
        </p:nvSpPr>
        <p:spPr bwMode="auto">
          <a:xfrm>
            <a:off x="3915176" y="3881438"/>
            <a:ext cx="199623" cy="369332"/>
          </a:xfrm>
          <a:prstGeom prst="rect">
            <a:avLst/>
          </a:prstGeom>
          <a:noFill/>
          <a:ln w="9525">
            <a:noFill/>
            <a:miter lim="800000"/>
            <a:headEnd/>
            <a:tailEnd/>
          </a:ln>
        </p:spPr>
        <p:txBody>
          <a:bodyPr wrap="square">
            <a:spAutoFit/>
          </a:bodyPr>
          <a:lstStyle/>
          <a:p>
            <a:pPr>
              <a:buFontTx/>
              <a:buNone/>
            </a:pPr>
            <a:r>
              <a:rPr lang="en-US">
                <a:solidFill>
                  <a:schemeClr val="tx1"/>
                </a:solidFill>
              </a:rPr>
              <a:t>z</a:t>
            </a:r>
          </a:p>
        </p:txBody>
      </p:sp>
      <p:sp>
        <p:nvSpPr>
          <p:cNvPr id="32783" name="TextBox 27"/>
          <p:cNvSpPr txBox="1">
            <a:spLocks noChangeArrowheads="1"/>
          </p:cNvSpPr>
          <p:nvPr/>
        </p:nvSpPr>
        <p:spPr bwMode="auto">
          <a:xfrm>
            <a:off x="3000776" y="3733800"/>
            <a:ext cx="199623" cy="369332"/>
          </a:xfrm>
          <a:prstGeom prst="rect">
            <a:avLst/>
          </a:prstGeom>
          <a:noFill/>
          <a:ln w="9525">
            <a:noFill/>
            <a:miter lim="800000"/>
            <a:headEnd/>
            <a:tailEnd/>
          </a:ln>
        </p:spPr>
        <p:txBody>
          <a:bodyPr wrap="square">
            <a:spAutoFit/>
          </a:bodyPr>
          <a:lstStyle/>
          <a:p>
            <a:pPr>
              <a:buFontTx/>
              <a:buNone/>
            </a:pPr>
            <a:r>
              <a:rPr lang="en-US">
                <a:solidFill>
                  <a:schemeClr val="tx1"/>
                </a:solidFill>
              </a:rPr>
              <a:t>w</a:t>
            </a:r>
          </a:p>
        </p:txBody>
      </p:sp>
      <p:sp>
        <p:nvSpPr>
          <p:cNvPr id="18" name="Oval 17"/>
          <p:cNvSpPr/>
          <p:nvPr/>
        </p:nvSpPr>
        <p:spPr>
          <a:xfrm>
            <a:off x="5327560" y="3352800"/>
            <a:ext cx="1530439"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20" name="Oval 19"/>
          <p:cNvSpPr/>
          <p:nvPr/>
        </p:nvSpPr>
        <p:spPr>
          <a:xfrm>
            <a:off x="7308760" y="2971800"/>
            <a:ext cx="1530439"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3</a:t>
            </a:r>
          </a:p>
        </p:txBody>
      </p:sp>
      <p:sp>
        <p:nvSpPr>
          <p:cNvPr id="21" name="Oval 20"/>
          <p:cNvSpPr/>
          <p:nvPr/>
        </p:nvSpPr>
        <p:spPr>
          <a:xfrm>
            <a:off x="7308760" y="3733800"/>
            <a:ext cx="1530439"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24" name="Straight Arrow Connector 23"/>
          <p:cNvCxnSpPr>
            <a:stCxn id="18" idx="7"/>
            <a:endCxn id="20" idx="2"/>
          </p:cNvCxnSpPr>
          <p:nvPr/>
        </p:nvCxnSpPr>
        <p:spPr>
          <a:xfrm rot="5400000" flipH="1" flipV="1">
            <a:off x="6875108" y="2997264"/>
            <a:ext cx="192415" cy="6748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88" name="TextBox 28"/>
          <p:cNvSpPr txBox="1">
            <a:spLocks noChangeArrowheads="1"/>
          </p:cNvSpPr>
          <p:nvPr/>
        </p:nvSpPr>
        <p:spPr bwMode="auto">
          <a:xfrm>
            <a:off x="6658376" y="2967038"/>
            <a:ext cx="199623"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1" name="Straight Arrow Connector 30"/>
          <p:cNvCxnSpPr>
            <a:stCxn id="18" idx="5"/>
            <a:endCxn id="21" idx="2"/>
          </p:cNvCxnSpPr>
          <p:nvPr/>
        </p:nvCxnSpPr>
        <p:spPr>
          <a:xfrm rot="16200000" flipH="1">
            <a:off x="6875108" y="3566847"/>
            <a:ext cx="192415" cy="6748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90" name="TextBox 31"/>
          <p:cNvSpPr txBox="1">
            <a:spLocks noChangeArrowheads="1"/>
          </p:cNvSpPr>
          <p:nvPr/>
        </p:nvSpPr>
        <p:spPr bwMode="auto">
          <a:xfrm>
            <a:off x="6658376" y="3733800"/>
            <a:ext cx="199623"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4">
                                            <p:txEl>
                                              <p:pRg st="4" end="4"/>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Implementing Closures(2)</a:t>
            </a:r>
          </a:p>
        </p:txBody>
      </p:sp>
      <p:sp>
        <p:nvSpPr>
          <p:cNvPr id="4" name="TextBox 3"/>
          <p:cNvSpPr txBox="1">
            <a:spLocks noChangeArrowheads="1"/>
          </p:cNvSpPr>
          <p:nvPr/>
        </p:nvSpPr>
        <p:spPr bwMode="auto">
          <a:xfrm>
            <a:off x="1066800" y="1981200"/>
            <a:ext cx="4876800" cy="2554545"/>
          </a:xfrm>
          <a:prstGeom prst="rect">
            <a:avLst/>
          </a:prstGeom>
          <a:noFill/>
          <a:ln w="9525">
            <a:noFill/>
            <a:miter lim="800000"/>
            <a:headEnd/>
            <a:tailEnd/>
          </a:ln>
        </p:spPr>
        <p:txBody>
          <a:bodyPr wrap="square">
            <a:spAutoFit/>
          </a:bodyPr>
          <a:lstStyle/>
          <a:p>
            <a:pPr>
              <a:buFontTx/>
              <a:buNone/>
            </a:pPr>
            <a:r>
              <a:rPr lang="en-US" sz="2000">
                <a:solidFill>
                  <a:schemeClr val="tx1"/>
                </a:solidFill>
              </a:rPr>
              <a:t>function f(x) { </a:t>
            </a:r>
            <a:br>
              <a:rPr lang="en-US" sz="2000">
                <a:solidFill>
                  <a:schemeClr val="tx1"/>
                </a:solidFill>
              </a:rPr>
            </a:br>
            <a:r>
              <a:rPr lang="en-US" sz="2000">
                <a:solidFill>
                  <a:schemeClr val="tx1"/>
                </a:solidFill>
              </a:rPr>
              <a:t>   function g(y) { return x + y; };</a:t>
            </a:r>
          </a:p>
          <a:p>
            <a:pPr>
              <a:buFontTx/>
              <a:buNone/>
            </a:pPr>
            <a:r>
              <a:rPr lang="en-US" sz="2000">
                <a:solidFill>
                  <a:schemeClr val="tx1"/>
                </a:solidFill>
              </a:rPr>
              <a:t>   return g ;</a:t>
            </a:r>
          </a:p>
          <a:p>
            <a:pPr>
              <a:buFontTx/>
              <a:buNone/>
            </a:pPr>
            <a:r>
              <a:rPr lang="en-US" sz="2000">
                <a:solidFill>
                  <a:schemeClr val="tx1"/>
                </a:solidFill>
              </a:rPr>
              <a:t> }</a:t>
            </a:r>
          </a:p>
          <a:p>
            <a:pPr>
              <a:buFontTx/>
              <a:buNone/>
            </a:pPr>
            <a:r>
              <a:rPr lang="en-US" sz="2000">
                <a:solidFill>
                  <a:schemeClr val="tx1"/>
                </a:solidFill>
              </a:rPr>
              <a:t>var h = f(3);</a:t>
            </a:r>
          </a:p>
          <a:p>
            <a:pPr>
              <a:buFontTx/>
              <a:buNone/>
            </a:pPr>
            <a:r>
              <a:rPr lang="en-US" sz="2000">
                <a:solidFill>
                  <a:schemeClr val="tx1"/>
                </a:solidFill>
              </a:rPr>
              <a:t>var j  = f(4);</a:t>
            </a:r>
          </a:p>
          <a:p>
            <a:pPr>
              <a:buFontTx/>
              <a:buNone/>
            </a:pPr>
            <a:r>
              <a:rPr lang="en-US" sz="2000">
                <a:solidFill>
                  <a:schemeClr val="tx1"/>
                </a:solidFill>
              </a:rPr>
              <a:t>var z = h(5);</a:t>
            </a:r>
          </a:p>
          <a:p>
            <a:pPr>
              <a:buFontTx/>
              <a:buNone/>
            </a:pPr>
            <a:r>
              <a:rPr lang="en-US" sz="2000">
                <a:solidFill>
                  <a:schemeClr val="tx1"/>
                </a:solidFill>
              </a:rPr>
              <a:t>var w = j(7);</a:t>
            </a:r>
          </a:p>
        </p:txBody>
      </p:sp>
      <p:sp>
        <p:nvSpPr>
          <p:cNvPr id="7" name="Oval 6"/>
          <p:cNvSpPr/>
          <p:nvPr/>
        </p:nvSpPr>
        <p:spPr>
          <a:xfrm>
            <a:off x="3373192" y="33528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global</a:t>
            </a:r>
          </a:p>
        </p:txBody>
      </p:sp>
      <p:cxnSp>
        <p:nvCxnSpPr>
          <p:cNvPr id="10" name="Straight Arrow Connector 9"/>
          <p:cNvCxnSpPr/>
          <p:nvPr/>
        </p:nvCxnSpPr>
        <p:spPr>
          <a:xfrm>
            <a:off x="4975538" y="3581400"/>
            <a:ext cx="35846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798" name="TextBox 10"/>
          <p:cNvSpPr txBox="1">
            <a:spLocks noChangeArrowheads="1"/>
          </p:cNvSpPr>
          <p:nvPr/>
        </p:nvSpPr>
        <p:spPr bwMode="auto">
          <a:xfrm>
            <a:off x="4899338" y="32004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h</a:t>
            </a:r>
          </a:p>
        </p:txBody>
      </p:sp>
      <p:sp>
        <p:nvSpPr>
          <p:cNvPr id="33799" name="TextBox 15"/>
          <p:cNvSpPr txBox="1">
            <a:spLocks noChangeArrowheads="1"/>
          </p:cNvSpPr>
          <p:nvPr/>
        </p:nvSpPr>
        <p:spPr bwMode="auto">
          <a:xfrm>
            <a:off x="3657600" y="4343400"/>
            <a:ext cx="1579808"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undefined</a:t>
            </a:r>
          </a:p>
        </p:txBody>
      </p:sp>
      <p:sp>
        <p:nvSpPr>
          <p:cNvPr id="33800" name="TextBox 16"/>
          <p:cNvSpPr txBox="1">
            <a:spLocks noChangeArrowheads="1"/>
          </p:cNvSpPr>
          <p:nvPr/>
        </p:nvSpPr>
        <p:spPr bwMode="auto">
          <a:xfrm>
            <a:off x="2590800" y="4191000"/>
            <a:ext cx="1579808"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undefined</a:t>
            </a:r>
          </a:p>
        </p:txBody>
      </p:sp>
      <p:cxnSp>
        <p:nvCxnSpPr>
          <p:cNvPr id="19" name="Straight Arrow Connector 18"/>
          <p:cNvCxnSpPr>
            <a:stCxn id="7" idx="5"/>
          </p:cNvCxnSpPr>
          <p:nvPr/>
        </p:nvCxnSpPr>
        <p:spPr>
          <a:xfrm rot="16200000" flipH="1">
            <a:off x="4589507" y="3940220"/>
            <a:ext cx="952828" cy="6885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33800" idx="0"/>
          </p:cNvCxnSpPr>
          <p:nvPr/>
        </p:nvCxnSpPr>
        <p:spPr>
          <a:xfrm rot="5400000">
            <a:off x="3301170" y="3887619"/>
            <a:ext cx="382915" cy="2238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4"/>
            <a:endCxn id="33805" idx="2"/>
          </p:cNvCxnSpPr>
          <p:nvPr/>
        </p:nvCxnSpPr>
        <p:spPr>
          <a:xfrm rot="5400000">
            <a:off x="3902767" y="4071403"/>
            <a:ext cx="445532" cy="751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04" name="TextBox 25"/>
          <p:cNvSpPr txBox="1">
            <a:spLocks noChangeArrowheads="1"/>
          </p:cNvSpPr>
          <p:nvPr/>
        </p:nvSpPr>
        <p:spPr bwMode="auto">
          <a:xfrm>
            <a:off x="4975538" y="40386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j</a:t>
            </a:r>
          </a:p>
        </p:txBody>
      </p:sp>
      <p:sp>
        <p:nvSpPr>
          <p:cNvPr id="33805" name="TextBox 26"/>
          <p:cNvSpPr txBox="1">
            <a:spLocks noChangeArrowheads="1"/>
          </p:cNvSpPr>
          <p:nvPr/>
        </p:nvSpPr>
        <p:spPr bwMode="auto">
          <a:xfrm>
            <a:off x="3984938" y="39624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z</a:t>
            </a:r>
          </a:p>
        </p:txBody>
      </p:sp>
      <p:sp>
        <p:nvSpPr>
          <p:cNvPr id="33806" name="TextBox 27"/>
          <p:cNvSpPr txBox="1">
            <a:spLocks noChangeArrowheads="1"/>
          </p:cNvSpPr>
          <p:nvPr/>
        </p:nvSpPr>
        <p:spPr bwMode="auto">
          <a:xfrm>
            <a:off x="3070538" y="37338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w</a:t>
            </a:r>
          </a:p>
        </p:txBody>
      </p:sp>
      <p:sp>
        <p:nvSpPr>
          <p:cNvPr id="18" name="Oval 17"/>
          <p:cNvSpPr/>
          <p:nvPr/>
        </p:nvSpPr>
        <p:spPr>
          <a:xfrm>
            <a:off x="5354392" y="33528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20" name="Oval 19"/>
          <p:cNvSpPr/>
          <p:nvPr/>
        </p:nvSpPr>
        <p:spPr>
          <a:xfrm>
            <a:off x="7335592" y="29718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3</a:t>
            </a:r>
          </a:p>
        </p:txBody>
      </p:sp>
      <p:sp>
        <p:nvSpPr>
          <p:cNvPr id="21" name="Oval 20"/>
          <p:cNvSpPr/>
          <p:nvPr/>
        </p:nvSpPr>
        <p:spPr>
          <a:xfrm>
            <a:off x="7335592" y="37338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24" name="Straight Arrow Connector 23"/>
          <p:cNvCxnSpPr>
            <a:stCxn id="18" idx="7"/>
            <a:endCxn id="20" idx="2"/>
          </p:cNvCxnSpPr>
          <p:nvPr/>
        </p:nvCxnSpPr>
        <p:spPr>
          <a:xfrm rot="5400000" flipH="1" flipV="1">
            <a:off x="6923010" y="3018333"/>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11" name="TextBox 28"/>
          <p:cNvSpPr txBox="1">
            <a:spLocks noChangeArrowheads="1"/>
          </p:cNvSpPr>
          <p:nvPr/>
        </p:nvSpPr>
        <p:spPr bwMode="auto">
          <a:xfrm>
            <a:off x="6728138" y="2967038"/>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1" name="Straight Arrow Connector 30"/>
          <p:cNvCxnSpPr>
            <a:stCxn id="18" idx="5"/>
            <a:endCxn id="21" idx="2"/>
          </p:cNvCxnSpPr>
          <p:nvPr/>
        </p:nvCxnSpPr>
        <p:spPr>
          <a:xfrm rot="16200000" flipH="1">
            <a:off x="6923010" y="3587917"/>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13" name="TextBox 31"/>
          <p:cNvSpPr txBox="1">
            <a:spLocks noChangeArrowheads="1"/>
          </p:cNvSpPr>
          <p:nvPr/>
        </p:nvSpPr>
        <p:spPr bwMode="auto">
          <a:xfrm>
            <a:off x="6880538" y="37338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
        <p:nvSpPr>
          <p:cNvPr id="30" name="Oval 29"/>
          <p:cNvSpPr/>
          <p:nvPr/>
        </p:nvSpPr>
        <p:spPr>
          <a:xfrm>
            <a:off x="4973392" y="47672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33" name="Oval 32"/>
          <p:cNvSpPr/>
          <p:nvPr/>
        </p:nvSpPr>
        <p:spPr>
          <a:xfrm>
            <a:off x="6954592" y="43862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4</a:t>
            </a:r>
          </a:p>
        </p:txBody>
      </p:sp>
      <p:sp>
        <p:nvSpPr>
          <p:cNvPr id="34" name="Oval 33"/>
          <p:cNvSpPr/>
          <p:nvPr/>
        </p:nvSpPr>
        <p:spPr>
          <a:xfrm>
            <a:off x="6954592" y="51482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35" name="Straight Arrow Connector 34"/>
          <p:cNvCxnSpPr>
            <a:stCxn id="30" idx="7"/>
            <a:endCxn id="33" idx="2"/>
          </p:cNvCxnSpPr>
          <p:nvPr/>
        </p:nvCxnSpPr>
        <p:spPr>
          <a:xfrm rot="5400000" flipH="1" flipV="1">
            <a:off x="6542010" y="4432796"/>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18" name="TextBox 35"/>
          <p:cNvSpPr txBox="1">
            <a:spLocks noChangeArrowheads="1"/>
          </p:cNvSpPr>
          <p:nvPr/>
        </p:nvSpPr>
        <p:spPr bwMode="auto">
          <a:xfrm>
            <a:off x="6347138" y="43815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7" name="Straight Arrow Connector 36"/>
          <p:cNvCxnSpPr>
            <a:stCxn id="30" idx="5"/>
            <a:endCxn id="34" idx="2"/>
          </p:cNvCxnSpPr>
          <p:nvPr/>
        </p:nvCxnSpPr>
        <p:spPr>
          <a:xfrm rot="16200000" flipH="1">
            <a:off x="6542010" y="5002380"/>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20" name="TextBox 37"/>
          <p:cNvSpPr txBox="1">
            <a:spLocks noChangeArrowheads="1"/>
          </p:cNvSpPr>
          <p:nvPr/>
        </p:nvSpPr>
        <p:spPr bwMode="auto">
          <a:xfrm>
            <a:off x="6347138" y="5148263"/>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4">
                                            <p:txEl>
                                              <p:pRg st="5" end="5"/>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Implementing Closures(3)</a:t>
            </a:r>
          </a:p>
        </p:txBody>
      </p:sp>
      <p:sp>
        <p:nvSpPr>
          <p:cNvPr id="4" name="TextBox 3"/>
          <p:cNvSpPr txBox="1">
            <a:spLocks noChangeArrowheads="1"/>
          </p:cNvSpPr>
          <p:nvPr/>
        </p:nvSpPr>
        <p:spPr bwMode="auto">
          <a:xfrm>
            <a:off x="1066800" y="1752600"/>
            <a:ext cx="4953000" cy="2554545"/>
          </a:xfrm>
          <a:prstGeom prst="rect">
            <a:avLst/>
          </a:prstGeom>
          <a:noFill/>
          <a:ln w="9525">
            <a:noFill/>
            <a:miter lim="800000"/>
            <a:headEnd/>
            <a:tailEnd/>
          </a:ln>
        </p:spPr>
        <p:txBody>
          <a:bodyPr wrap="square">
            <a:spAutoFit/>
          </a:bodyPr>
          <a:lstStyle/>
          <a:p>
            <a:pPr>
              <a:buFontTx/>
              <a:buNone/>
            </a:pPr>
            <a:r>
              <a:rPr lang="en-US" sz="2000">
                <a:solidFill>
                  <a:schemeClr val="tx1"/>
                </a:solidFill>
              </a:rPr>
              <a:t>function f(x) { </a:t>
            </a:r>
            <a:br>
              <a:rPr lang="en-US" sz="2000">
                <a:solidFill>
                  <a:schemeClr val="tx1"/>
                </a:solidFill>
              </a:rPr>
            </a:br>
            <a:r>
              <a:rPr lang="en-US" sz="2000">
                <a:solidFill>
                  <a:schemeClr val="tx1"/>
                </a:solidFill>
              </a:rPr>
              <a:t>   function g(y) { return x + y; };</a:t>
            </a:r>
          </a:p>
          <a:p>
            <a:pPr>
              <a:buFontTx/>
              <a:buNone/>
            </a:pPr>
            <a:r>
              <a:rPr lang="en-US" sz="2000">
                <a:solidFill>
                  <a:schemeClr val="tx1"/>
                </a:solidFill>
              </a:rPr>
              <a:t>   return g ;</a:t>
            </a:r>
          </a:p>
          <a:p>
            <a:pPr>
              <a:buFontTx/>
              <a:buNone/>
            </a:pPr>
            <a:r>
              <a:rPr lang="en-US" sz="2000">
                <a:solidFill>
                  <a:schemeClr val="tx1"/>
                </a:solidFill>
              </a:rPr>
              <a:t> }</a:t>
            </a:r>
          </a:p>
          <a:p>
            <a:pPr>
              <a:buFontTx/>
              <a:buNone/>
            </a:pPr>
            <a:r>
              <a:rPr lang="en-US" sz="2000">
                <a:solidFill>
                  <a:schemeClr val="tx1"/>
                </a:solidFill>
              </a:rPr>
              <a:t>var h = f(3);</a:t>
            </a:r>
          </a:p>
          <a:p>
            <a:pPr>
              <a:buFontTx/>
              <a:buNone/>
            </a:pPr>
            <a:r>
              <a:rPr lang="en-US" sz="2000">
                <a:solidFill>
                  <a:schemeClr val="tx1"/>
                </a:solidFill>
              </a:rPr>
              <a:t>var j  = f(4);</a:t>
            </a:r>
          </a:p>
          <a:p>
            <a:pPr>
              <a:buFontTx/>
              <a:buNone/>
            </a:pPr>
            <a:r>
              <a:rPr lang="en-US" sz="2000">
                <a:solidFill>
                  <a:schemeClr val="tx1"/>
                </a:solidFill>
              </a:rPr>
              <a:t>var z = h(5);</a:t>
            </a:r>
          </a:p>
          <a:p>
            <a:pPr>
              <a:buFontTx/>
              <a:buNone/>
            </a:pPr>
            <a:r>
              <a:rPr lang="en-US" sz="2000">
                <a:solidFill>
                  <a:schemeClr val="tx1"/>
                </a:solidFill>
              </a:rPr>
              <a:t>var w = j(7);</a:t>
            </a:r>
          </a:p>
        </p:txBody>
      </p:sp>
      <p:sp>
        <p:nvSpPr>
          <p:cNvPr id="7" name="Oval 6"/>
          <p:cNvSpPr/>
          <p:nvPr/>
        </p:nvSpPr>
        <p:spPr>
          <a:xfrm>
            <a:off x="3424706" y="3124200"/>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global</a:t>
            </a:r>
          </a:p>
        </p:txBody>
      </p:sp>
      <p:cxnSp>
        <p:nvCxnSpPr>
          <p:cNvPr id="10" name="Straight Arrow Connector 9"/>
          <p:cNvCxnSpPr/>
          <p:nvPr/>
        </p:nvCxnSpPr>
        <p:spPr>
          <a:xfrm>
            <a:off x="5048518" y="3352800"/>
            <a:ext cx="36168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22" name="TextBox 10"/>
          <p:cNvSpPr txBox="1">
            <a:spLocks noChangeArrowheads="1"/>
          </p:cNvSpPr>
          <p:nvPr/>
        </p:nvSpPr>
        <p:spPr bwMode="auto">
          <a:xfrm>
            <a:off x="4972318" y="2971800"/>
            <a:ext cx="209282" cy="369332"/>
          </a:xfrm>
          <a:prstGeom prst="rect">
            <a:avLst/>
          </a:prstGeom>
          <a:noFill/>
          <a:ln w="9525">
            <a:noFill/>
            <a:miter lim="800000"/>
            <a:headEnd/>
            <a:tailEnd/>
          </a:ln>
        </p:spPr>
        <p:txBody>
          <a:bodyPr wrap="square">
            <a:spAutoFit/>
          </a:bodyPr>
          <a:lstStyle/>
          <a:p>
            <a:pPr>
              <a:buFontTx/>
              <a:buNone/>
            </a:pPr>
            <a:r>
              <a:rPr lang="en-US">
                <a:solidFill>
                  <a:schemeClr val="tx1"/>
                </a:solidFill>
              </a:rPr>
              <a:t>h</a:t>
            </a:r>
          </a:p>
        </p:txBody>
      </p:sp>
      <p:sp>
        <p:nvSpPr>
          <p:cNvPr id="34823" name="TextBox 15"/>
          <p:cNvSpPr txBox="1">
            <a:spLocks noChangeArrowheads="1"/>
          </p:cNvSpPr>
          <p:nvPr/>
        </p:nvSpPr>
        <p:spPr bwMode="auto">
          <a:xfrm>
            <a:off x="3429000" y="4038600"/>
            <a:ext cx="1604493" cy="369332"/>
          </a:xfrm>
          <a:prstGeom prst="rect">
            <a:avLst/>
          </a:prstGeom>
          <a:noFill/>
          <a:ln w="9525">
            <a:noFill/>
            <a:miter lim="800000"/>
            <a:headEnd/>
            <a:tailEnd/>
          </a:ln>
        </p:spPr>
        <p:txBody>
          <a:bodyPr wrap="square">
            <a:spAutoFit/>
          </a:bodyPr>
          <a:lstStyle/>
          <a:p>
            <a:pPr algn="ctr">
              <a:buFontTx/>
              <a:buNone/>
            </a:pPr>
            <a:r>
              <a:rPr lang="en-US" dirty="0">
                <a:solidFill>
                  <a:schemeClr val="tx1"/>
                </a:solidFill>
              </a:rPr>
              <a:t>8</a:t>
            </a:r>
          </a:p>
        </p:txBody>
      </p:sp>
      <p:sp>
        <p:nvSpPr>
          <p:cNvPr id="34824" name="TextBox 16"/>
          <p:cNvSpPr txBox="1">
            <a:spLocks noChangeArrowheads="1"/>
          </p:cNvSpPr>
          <p:nvPr/>
        </p:nvSpPr>
        <p:spPr bwMode="auto">
          <a:xfrm>
            <a:off x="2819400" y="3962400"/>
            <a:ext cx="1147294"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undefined</a:t>
            </a:r>
          </a:p>
        </p:txBody>
      </p:sp>
      <p:cxnSp>
        <p:nvCxnSpPr>
          <p:cNvPr id="19" name="Straight Arrow Connector 18"/>
          <p:cNvCxnSpPr>
            <a:stCxn id="7" idx="5"/>
          </p:cNvCxnSpPr>
          <p:nvPr/>
        </p:nvCxnSpPr>
        <p:spPr>
          <a:xfrm rot="16200000" flipH="1">
            <a:off x="4663899" y="3709812"/>
            <a:ext cx="952828" cy="6921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34824" idx="0"/>
          </p:cNvCxnSpPr>
          <p:nvPr/>
        </p:nvCxnSpPr>
        <p:spPr>
          <a:xfrm rot="5400000">
            <a:off x="3334906" y="3637626"/>
            <a:ext cx="382915" cy="2666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4"/>
            <a:endCxn id="34829" idx="2"/>
          </p:cNvCxnSpPr>
          <p:nvPr/>
        </p:nvCxnSpPr>
        <p:spPr>
          <a:xfrm rot="5400000">
            <a:off x="3971990" y="3848169"/>
            <a:ext cx="445532" cy="643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28" name="TextBox 25"/>
          <p:cNvSpPr txBox="1">
            <a:spLocks noChangeArrowheads="1"/>
          </p:cNvSpPr>
          <p:nvPr/>
        </p:nvSpPr>
        <p:spPr bwMode="auto">
          <a:xfrm>
            <a:off x="5048518" y="3810000"/>
            <a:ext cx="209282" cy="369332"/>
          </a:xfrm>
          <a:prstGeom prst="rect">
            <a:avLst/>
          </a:prstGeom>
          <a:noFill/>
          <a:ln w="9525">
            <a:noFill/>
            <a:miter lim="800000"/>
            <a:headEnd/>
            <a:tailEnd/>
          </a:ln>
        </p:spPr>
        <p:txBody>
          <a:bodyPr wrap="square">
            <a:spAutoFit/>
          </a:bodyPr>
          <a:lstStyle/>
          <a:p>
            <a:pPr>
              <a:buFontTx/>
              <a:buNone/>
            </a:pPr>
            <a:r>
              <a:rPr lang="en-US">
                <a:solidFill>
                  <a:schemeClr val="tx1"/>
                </a:solidFill>
              </a:rPr>
              <a:t>j</a:t>
            </a:r>
          </a:p>
        </p:txBody>
      </p:sp>
      <p:sp>
        <p:nvSpPr>
          <p:cNvPr id="34829" name="TextBox 26"/>
          <p:cNvSpPr txBox="1">
            <a:spLocks noChangeArrowheads="1"/>
          </p:cNvSpPr>
          <p:nvPr/>
        </p:nvSpPr>
        <p:spPr bwMode="auto">
          <a:xfrm>
            <a:off x="4057918" y="3733800"/>
            <a:ext cx="209282"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z</a:t>
            </a:r>
          </a:p>
        </p:txBody>
      </p:sp>
      <p:sp>
        <p:nvSpPr>
          <p:cNvPr id="34830" name="TextBox 27"/>
          <p:cNvSpPr txBox="1">
            <a:spLocks noChangeArrowheads="1"/>
          </p:cNvSpPr>
          <p:nvPr/>
        </p:nvSpPr>
        <p:spPr bwMode="auto">
          <a:xfrm>
            <a:off x="3124200" y="3657600"/>
            <a:ext cx="209282"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w</a:t>
            </a:r>
          </a:p>
        </p:txBody>
      </p:sp>
      <p:sp>
        <p:nvSpPr>
          <p:cNvPr id="18" name="Oval 17"/>
          <p:cNvSpPr/>
          <p:nvPr/>
        </p:nvSpPr>
        <p:spPr>
          <a:xfrm>
            <a:off x="5405906" y="3124200"/>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20" name="Oval 19"/>
          <p:cNvSpPr/>
          <p:nvPr/>
        </p:nvSpPr>
        <p:spPr>
          <a:xfrm>
            <a:off x="7387106" y="2743200"/>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3</a:t>
            </a:r>
          </a:p>
        </p:txBody>
      </p:sp>
      <p:sp>
        <p:nvSpPr>
          <p:cNvPr id="21" name="Oval 20"/>
          <p:cNvSpPr/>
          <p:nvPr/>
        </p:nvSpPr>
        <p:spPr>
          <a:xfrm>
            <a:off x="7387106" y="3505200"/>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24" name="Straight Arrow Connector 23"/>
          <p:cNvCxnSpPr>
            <a:stCxn id="18" idx="7"/>
            <a:endCxn id="20" idx="2"/>
          </p:cNvCxnSpPr>
          <p:nvPr/>
        </p:nvCxnSpPr>
        <p:spPr>
          <a:xfrm rot="5400000" flipH="1" flipV="1">
            <a:off x="6985059" y="2800268"/>
            <a:ext cx="192415" cy="611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35" name="TextBox 28"/>
          <p:cNvSpPr txBox="1">
            <a:spLocks noChangeArrowheads="1"/>
          </p:cNvSpPr>
          <p:nvPr/>
        </p:nvSpPr>
        <p:spPr bwMode="auto">
          <a:xfrm>
            <a:off x="6801118" y="2738438"/>
            <a:ext cx="20928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1" name="Straight Arrow Connector 30"/>
          <p:cNvCxnSpPr>
            <a:endCxn id="21" idx="2"/>
          </p:cNvCxnSpPr>
          <p:nvPr/>
        </p:nvCxnSpPr>
        <p:spPr>
          <a:xfrm>
            <a:off x="6781800" y="3541713"/>
            <a:ext cx="605306" cy="230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37" name="TextBox 31"/>
          <p:cNvSpPr txBox="1">
            <a:spLocks noChangeArrowheads="1"/>
          </p:cNvSpPr>
          <p:nvPr/>
        </p:nvSpPr>
        <p:spPr bwMode="auto">
          <a:xfrm>
            <a:off x="6953518" y="3505200"/>
            <a:ext cx="209282" cy="369332"/>
          </a:xfrm>
          <a:prstGeom prst="rect">
            <a:avLst/>
          </a:prstGeom>
          <a:noFill/>
          <a:ln w="9525">
            <a:noFill/>
            <a:miter lim="800000"/>
            <a:headEnd/>
            <a:tailEnd/>
          </a:ln>
        </p:spPr>
        <p:txBody>
          <a:bodyPr wrap="square">
            <a:spAutoFit/>
          </a:bodyPr>
          <a:lstStyle/>
          <a:p>
            <a:pPr>
              <a:buFontTx/>
              <a:buNone/>
            </a:pPr>
            <a:r>
              <a:rPr lang="en-US" dirty="0">
                <a:solidFill>
                  <a:schemeClr val="tx1"/>
                </a:solidFill>
              </a:rPr>
              <a:t>g</a:t>
            </a:r>
          </a:p>
        </p:txBody>
      </p:sp>
      <p:sp>
        <p:nvSpPr>
          <p:cNvPr id="30" name="Oval 29"/>
          <p:cNvSpPr/>
          <p:nvPr/>
        </p:nvSpPr>
        <p:spPr>
          <a:xfrm>
            <a:off x="5024906" y="4538663"/>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33" name="Oval 32"/>
          <p:cNvSpPr/>
          <p:nvPr/>
        </p:nvSpPr>
        <p:spPr>
          <a:xfrm>
            <a:off x="7006106" y="4157663"/>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4</a:t>
            </a:r>
          </a:p>
        </p:txBody>
      </p:sp>
      <p:sp>
        <p:nvSpPr>
          <p:cNvPr id="34" name="Oval 33"/>
          <p:cNvSpPr/>
          <p:nvPr/>
        </p:nvSpPr>
        <p:spPr>
          <a:xfrm>
            <a:off x="7006106" y="4919663"/>
            <a:ext cx="1604493"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35" name="Straight Arrow Connector 34"/>
          <p:cNvCxnSpPr>
            <a:stCxn id="30" idx="7"/>
            <a:endCxn id="33" idx="2"/>
          </p:cNvCxnSpPr>
          <p:nvPr/>
        </p:nvCxnSpPr>
        <p:spPr>
          <a:xfrm rot="5400000" flipH="1" flipV="1">
            <a:off x="6604059" y="4214731"/>
            <a:ext cx="192415" cy="611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42" name="TextBox 35"/>
          <p:cNvSpPr txBox="1">
            <a:spLocks noChangeArrowheads="1"/>
          </p:cNvSpPr>
          <p:nvPr/>
        </p:nvSpPr>
        <p:spPr bwMode="auto">
          <a:xfrm>
            <a:off x="6420118" y="4152900"/>
            <a:ext cx="20928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7" name="Straight Arrow Connector 36"/>
          <p:cNvCxnSpPr>
            <a:stCxn id="30" idx="5"/>
            <a:endCxn id="34" idx="2"/>
          </p:cNvCxnSpPr>
          <p:nvPr/>
        </p:nvCxnSpPr>
        <p:spPr>
          <a:xfrm rot="16200000" flipH="1">
            <a:off x="6604059" y="4784315"/>
            <a:ext cx="192415" cy="611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844" name="TextBox 37"/>
          <p:cNvSpPr txBox="1">
            <a:spLocks noChangeArrowheads="1"/>
          </p:cNvSpPr>
          <p:nvPr/>
        </p:nvSpPr>
        <p:spPr bwMode="auto">
          <a:xfrm>
            <a:off x="6420118" y="4919663"/>
            <a:ext cx="209282"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4">
                                            <p:txEl>
                                              <p:pRg st="6" end="6"/>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Implementing Closures(4)</a:t>
            </a:r>
          </a:p>
        </p:txBody>
      </p:sp>
      <p:sp>
        <p:nvSpPr>
          <p:cNvPr id="4" name="TextBox 3"/>
          <p:cNvSpPr txBox="1">
            <a:spLocks noChangeArrowheads="1"/>
          </p:cNvSpPr>
          <p:nvPr/>
        </p:nvSpPr>
        <p:spPr bwMode="auto">
          <a:xfrm>
            <a:off x="1143000" y="1752600"/>
            <a:ext cx="4876800" cy="2554545"/>
          </a:xfrm>
          <a:prstGeom prst="rect">
            <a:avLst/>
          </a:prstGeom>
          <a:noFill/>
          <a:ln w="9525">
            <a:noFill/>
            <a:miter lim="800000"/>
            <a:headEnd/>
            <a:tailEnd/>
          </a:ln>
        </p:spPr>
        <p:txBody>
          <a:bodyPr wrap="square">
            <a:spAutoFit/>
          </a:bodyPr>
          <a:lstStyle/>
          <a:p>
            <a:pPr>
              <a:buFontTx/>
              <a:buNone/>
            </a:pPr>
            <a:r>
              <a:rPr lang="en-US" sz="2000" dirty="0">
                <a:solidFill>
                  <a:schemeClr val="tx1"/>
                </a:solidFill>
              </a:rPr>
              <a:t>function f(x) { </a:t>
            </a:r>
            <a:br>
              <a:rPr lang="en-US" sz="2000" dirty="0">
                <a:solidFill>
                  <a:schemeClr val="tx1"/>
                </a:solidFill>
              </a:rPr>
            </a:br>
            <a:r>
              <a:rPr lang="en-US" sz="2000" dirty="0">
                <a:solidFill>
                  <a:schemeClr val="tx1"/>
                </a:solidFill>
              </a:rPr>
              <a:t>   function g(y) { return x + y; };</a:t>
            </a:r>
          </a:p>
          <a:p>
            <a:pPr>
              <a:buFontTx/>
              <a:buNone/>
            </a:pPr>
            <a:r>
              <a:rPr lang="en-US" sz="2000" dirty="0">
                <a:solidFill>
                  <a:schemeClr val="tx1"/>
                </a:solidFill>
              </a:rPr>
              <a:t>   return g ;</a:t>
            </a:r>
          </a:p>
          <a:p>
            <a:pPr>
              <a:buFontTx/>
              <a:buNone/>
            </a:pPr>
            <a:r>
              <a:rPr lang="en-US" sz="2000" dirty="0">
                <a:solidFill>
                  <a:schemeClr val="tx1"/>
                </a:solidFill>
              </a:rPr>
              <a:t> }</a:t>
            </a:r>
          </a:p>
          <a:p>
            <a:pPr>
              <a:buFontTx/>
              <a:buNone/>
            </a:pPr>
            <a:r>
              <a:rPr lang="en-US" sz="2000" dirty="0" err="1">
                <a:solidFill>
                  <a:schemeClr val="tx1"/>
                </a:solidFill>
              </a:rPr>
              <a:t>var</a:t>
            </a:r>
            <a:r>
              <a:rPr lang="en-US" sz="2000" dirty="0">
                <a:solidFill>
                  <a:schemeClr val="tx1"/>
                </a:solidFill>
              </a:rPr>
              <a:t> h = f(3);</a:t>
            </a:r>
          </a:p>
          <a:p>
            <a:pPr>
              <a:buFontTx/>
              <a:buNone/>
            </a:pPr>
            <a:r>
              <a:rPr lang="en-US" sz="2000" dirty="0" err="1">
                <a:solidFill>
                  <a:schemeClr val="tx1"/>
                </a:solidFill>
              </a:rPr>
              <a:t>var</a:t>
            </a:r>
            <a:r>
              <a:rPr lang="en-US" sz="2000" dirty="0">
                <a:solidFill>
                  <a:schemeClr val="tx1"/>
                </a:solidFill>
              </a:rPr>
              <a:t> j  = f(4);</a:t>
            </a:r>
          </a:p>
          <a:p>
            <a:pPr>
              <a:buFontTx/>
              <a:buNone/>
            </a:pPr>
            <a:r>
              <a:rPr lang="en-US" sz="2000" dirty="0" err="1">
                <a:solidFill>
                  <a:schemeClr val="tx1"/>
                </a:solidFill>
              </a:rPr>
              <a:t>var</a:t>
            </a:r>
            <a:r>
              <a:rPr lang="en-US" sz="2000" dirty="0">
                <a:solidFill>
                  <a:schemeClr val="tx1"/>
                </a:solidFill>
              </a:rPr>
              <a:t> z = h(5);</a:t>
            </a:r>
          </a:p>
          <a:p>
            <a:pPr>
              <a:buFontTx/>
              <a:buNone/>
            </a:pPr>
            <a:r>
              <a:rPr lang="en-US" sz="2000" dirty="0" err="1">
                <a:solidFill>
                  <a:schemeClr val="tx1"/>
                </a:solidFill>
              </a:rPr>
              <a:t>var</a:t>
            </a:r>
            <a:r>
              <a:rPr lang="en-US" sz="2000" dirty="0">
                <a:solidFill>
                  <a:schemeClr val="tx1"/>
                </a:solidFill>
              </a:rPr>
              <a:t> w = j(7</a:t>
            </a:r>
            <a:r>
              <a:rPr lang="en-US" sz="2000" dirty="0" smtClean="0">
                <a:solidFill>
                  <a:schemeClr val="tx1"/>
                </a:solidFill>
              </a:rPr>
              <a:t>);</a:t>
            </a:r>
            <a:endParaRPr lang="en-US" sz="2000" dirty="0">
              <a:solidFill>
                <a:schemeClr val="tx1"/>
              </a:solidFill>
            </a:endParaRPr>
          </a:p>
        </p:txBody>
      </p:sp>
      <p:sp>
        <p:nvSpPr>
          <p:cNvPr id="7" name="Oval 6"/>
          <p:cNvSpPr/>
          <p:nvPr/>
        </p:nvSpPr>
        <p:spPr>
          <a:xfrm>
            <a:off x="3449392" y="31242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global</a:t>
            </a:r>
          </a:p>
        </p:txBody>
      </p:sp>
      <p:cxnSp>
        <p:nvCxnSpPr>
          <p:cNvPr id="10" name="Straight Arrow Connector 9"/>
          <p:cNvCxnSpPr>
            <a:endCxn id="18" idx="2"/>
          </p:cNvCxnSpPr>
          <p:nvPr/>
        </p:nvCxnSpPr>
        <p:spPr>
          <a:xfrm>
            <a:off x="5051738" y="3352800"/>
            <a:ext cx="378854"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46" name="TextBox 10"/>
          <p:cNvSpPr txBox="1">
            <a:spLocks noChangeArrowheads="1"/>
          </p:cNvSpPr>
          <p:nvPr/>
        </p:nvSpPr>
        <p:spPr bwMode="auto">
          <a:xfrm>
            <a:off x="4975538" y="29718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h</a:t>
            </a:r>
          </a:p>
        </p:txBody>
      </p:sp>
      <p:sp>
        <p:nvSpPr>
          <p:cNvPr id="35847" name="TextBox 15"/>
          <p:cNvSpPr txBox="1">
            <a:spLocks noChangeArrowheads="1"/>
          </p:cNvSpPr>
          <p:nvPr/>
        </p:nvSpPr>
        <p:spPr bwMode="auto">
          <a:xfrm>
            <a:off x="3505200" y="4038600"/>
            <a:ext cx="1579808" cy="369332"/>
          </a:xfrm>
          <a:prstGeom prst="rect">
            <a:avLst/>
          </a:prstGeom>
          <a:noFill/>
          <a:ln w="9525">
            <a:noFill/>
            <a:miter lim="800000"/>
            <a:headEnd/>
            <a:tailEnd/>
          </a:ln>
        </p:spPr>
        <p:txBody>
          <a:bodyPr wrap="square">
            <a:spAutoFit/>
          </a:bodyPr>
          <a:lstStyle/>
          <a:p>
            <a:pPr algn="ctr">
              <a:buFontTx/>
              <a:buNone/>
            </a:pPr>
            <a:r>
              <a:rPr lang="en-US" dirty="0">
                <a:solidFill>
                  <a:schemeClr val="tx1"/>
                </a:solidFill>
              </a:rPr>
              <a:t>8</a:t>
            </a:r>
          </a:p>
        </p:txBody>
      </p:sp>
      <p:sp>
        <p:nvSpPr>
          <p:cNvPr id="35848" name="TextBox 16"/>
          <p:cNvSpPr txBox="1">
            <a:spLocks noChangeArrowheads="1"/>
          </p:cNvSpPr>
          <p:nvPr/>
        </p:nvSpPr>
        <p:spPr bwMode="auto">
          <a:xfrm>
            <a:off x="2458792" y="3962400"/>
            <a:ext cx="1579808" cy="369332"/>
          </a:xfrm>
          <a:prstGeom prst="rect">
            <a:avLst/>
          </a:prstGeom>
          <a:noFill/>
          <a:ln w="9525">
            <a:noFill/>
            <a:miter lim="800000"/>
            <a:headEnd/>
            <a:tailEnd/>
          </a:ln>
        </p:spPr>
        <p:txBody>
          <a:bodyPr wrap="square">
            <a:spAutoFit/>
          </a:bodyPr>
          <a:lstStyle/>
          <a:p>
            <a:pPr algn="ctr">
              <a:buFontTx/>
              <a:buNone/>
            </a:pPr>
            <a:r>
              <a:rPr lang="en-US" dirty="0" smtClean="0">
                <a:latin typeface="Arial Unicode MS" pitchFamily="34" charset="-128"/>
                <a:ea typeface="Arial Unicode MS" pitchFamily="34" charset="-128"/>
                <a:cs typeface="Arial Unicode MS" pitchFamily="34" charset="-128"/>
              </a:rPr>
              <a:t>11</a:t>
            </a:r>
            <a:endParaRPr lang="en-US" dirty="0">
              <a:solidFill>
                <a:schemeClr val="tx1"/>
              </a:solidFill>
              <a:latin typeface="Arial Unicode MS" pitchFamily="34" charset="-128"/>
              <a:ea typeface="Arial Unicode MS" pitchFamily="34" charset="-128"/>
              <a:cs typeface="Arial Unicode MS" pitchFamily="34" charset="-128"/>
            </a:endParaRPr>
          </a:p>
        </p:txBody>
      </p:sp>
      <p:cxnSp>
        <p:nvCxnSpPr>
          <p:cNvPr id="19" name="Straight Arrow Connector 18"/>
          <p:cNvCxnSpPr>
            <a:stCxn id="7" idx="5"/>
          </p:cNvCxnSpPr>
          <p:nvPr/>
        </p:nvCxnSpPr>
        <p:spPr>
          <a:xfrm rot="16200000" flipH="1">
            <a:off x="4665707" y="3711620"/>
            <a:ext cx="952828" cy="6885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35848" idx="0"/>
          </p:cNvCxnSpPr>
          <p:nvPr/>
        </p:nvCxnSpPr>
        <p:spPr>
          <a:xfrm rot="5400000">
            <a:off x="3273266" y="3554915"/>
            <a:ext cx="382915" cy="4320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4"/>
            <a:endCxn id="35853" idx="2"/>
          </p:cNvCxnSpPr>
          <p:nvPr/>
        </p:nvCxnSpPr>
        <p:spPr>
          <a:xfrm rot="5400000">
            <a:off x="3978967" y="3842803"/>
            <a:ext cx="445532" cy="751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52" name="TextBox 25"/>
          <p:cNvSpPr txBox="1">
            <a:spLocks noChangeArrowheads="1"/>
          </p:cNvSpPr>
          <p:nvPr/>
        </p:nvSpPr>
        <p:spPr bwMode="auto">
          <a:xfrm>
            <a:off x="5051738" y="38100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j</a:t>
            </a:r>
          </a:p>
        </p:txBody>
      </p:sp>
      <p:sp>
        <p:nvSpPr>
          <p:cNvPr id="35853" name="TextBox 26"/>
          <p:cNvSpPr txBox="1">
            <a:spLocks noChangeArrowheads="1"/>
          </p:cNvSpPr>
          <p:nvPr/>
        </p:nvSpPr>
        <p:spPr bwMode="auto">
          <a:xfrm>
            <a:off x="4061138" y="37338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z</a:t>
            </a:r>
          </a:p>
        </p:txBody>
      </p:sp>
      <p:sp>
        <p:nvSpPr>
          <p:cNvPr id="35854" name="TextBox 27"/>
          <p:cNvSpPr txBox="1">
            <a:spLocks noChangeArrowheads="1"/>
          </p:cNvSpPr>
          <p:nvPr/>
        </p:nvSpPr>
        <p:spPr bwMode="auto">
          <a:xfrm>
            <a:off x="3146738" y="35052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w</a:t>
            </a:r>
          </a:p>
        </p:txBody>
      </p:sp>
      <p:sp>
        <p:nvSpPr>
          <p:cNvPr id="18" name="Oval 17"/>
          <p:cNvSpPr/>
          <p:nvPr/>
        </p:nvSpPr>
        <p:spPr>
          <a:xfrm>
            <a:off x="5430592" y="31242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20" name="Oval 19"/>
          <p:cNvSpPr/>
          <p:nvPr/>
        </p:nvSpPr>
        <p:spPr>
          <a:xfrm>
            <a:off x="7411792" y="27432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3</a:t>
            </a:r>
          </a:p>
        </p:txBody>
      </p:sp>
      <p:sp>
        <p:nvSpPr>
          <p:cNvPr id="21" name="Oval 20"/>
          <p:cNvSpPr/>
          <p:nvPr/>
        </p:nvSpPr>
        <p:spPr>
          <a:xfrm>
            <a:off x="7411792" y="3505200"/>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24" name="Straight Arrow Connector 23"/>
          <p:cNvCxnSpPr>
            <a:stCxn id="18" idx="7"/>
            <a:endCxn id="20" idx="2"/>
          </p:cNvCxnSpPr>
          <p:nvPr/>
        </p:nvCxnSpPr>
        <p:spPr>
          <a:xfrm rot="5400000" flipH="1" flipV="1">
            <a:off x="6999210" y="2789733"/>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59" name="TextBox 28"/>
          <p:cNvSpPr txBox="1">
            <a:spLocks noChangeArrowheads="1"/>
          </p:cNvSpPr>
          <p:nvPr/>
        </p:nvSpPr>
        <p:spPr bwMode="auto">
          <a:xfrm>
            <a:off x="6804338" y="2738438"/>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1" name="Straight Arrow Connector 30"/>
          <p:cNvCxnSpPr>
            <a:endCxn id="21" idx="2"/>
          </p:cNvCxnSpPr>
          <p:nvPr/>
        </p:nvCxnSpPr>
        <p:spPr>
          <a:xfrm>
            <a:off x="6781800" y="3541713"/>
            <a:ext cx="629992" cy="230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61" name="TextBox 31"/>
          <p:cNvSpPr txBox="1">
            <a:spLocks noChangeArrowheads="1"/>
          </p:cNvSpPr>
          <p:nvPr/>
        </p:nvSpPr>
        <p:spPr bwMode="auto">
          <a:xfrm>
            <a:off x="6956738" y="35052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
        <p:nvSpPr>
          <p:cNvPr id="30" name="Oval 29"/>
          <p:cNvSpPr/>
          <p:nvPr/>
        </p:nvSpPr>
        <p:spPr>
          <a:xfrm>
            <a:off x="5049592" y="45386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f</a:t>
            </a:r>
          </a:p>
        </p:txBody>
      </p:sp>
      <p:sp>
        <p:nvSpPr>
          <p:cNvPr id="33" name="Oval 32"/>
          <p:cNvSpPr/>
          <p:nvPr/>
        </p:nvSpPr>
        <p:spPr>
          <a:xfrm>
            <a:off x="7030792" y="41576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4</a:t>
            </a:r>
          </a:p>
        </p:txBody>
      </p:sp>
      <p:sp>
        <p:nvSpPr>
          <p:cNvPr id="34" name="Oval 33"/>
          <p:cNvSpPr/>
          <p:nvPr/>
        </p:nvSpPr>
        <p:spPr>
          <a:xfrm>
            <a:off x="7030792" y="4919663"/>
            <a:ext cx="1579808"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US" dirty="0">
                <a:solidFill>
                  <a:schemeClr val="tx1"/>
                </a:solidFill>
              </a:rPr>
              <a:t>…</a:t>
            </a:r>
          </a:p>
        </p:txBody>
      </p:sp>
      <p:cxnSp>
        <p:nvCxnSpPr>
          <p:cNvPr id="35" name="Straight Arrow Connector 34"/>
          <p:cNvCxnSpPr>
            <a:stCxn id="30" idx="7"/>
            <a:endCxn id="33" idx="2"/>
          </p:cNvCxnSpPr>
          <p:nvPr/>
        </p:nvCxnSpPr>
        <p:spPr>
          <a:xfrm rot="5400000" flipH="1" flipV="1">
            <a:off x="6618210" y="4204196"/>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66" name="TextBox 35"/>
          <p:cNvSpPr txBox="1">
            <a:spLocks noChangeArrowheads="1"/>
          </p:cNvSpPr>
          <p:nvPr/>
        </p:nvSpPr>
        <p:spPr bwMode="auto">
          <a:xfrm>
            <a:off x="6423338" y="4152900"/>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x</a:t>
            </a:r>
          </a:p>
        </p:txBody>
      </p:sp>
      <p:cxnSp>
        <p:nvCxnSpPr>
          <p:cNvPr id="37" name="Straight Arrow Connector 36"/>
          <p:cNvCxnSpPr>
            <a:stCxn id="30" idx="5"/>
            <a:endCxn id="34" idx="2"/>
          </p:cNvCxnSpPr>
          <p:nvPr/>
        </p:nvCxnSpPr>
        <p:spPr>
          <a:xfrm rot="16200000" flipH="1">
            <a:off x="6618210" y="4773780"/>
            <a:ext cx="192415" cy="63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68" name="TextBox 37"/>
          <p:cNvSpPr txBox="1">
            <a:spLocks noChangeArrowheads="1"/>
          </p:cNvSpPr>
          <p:nvPr/>
        </p:nvSpPr>
        <p:spPr bwMode="auto">
          <a:xfrm>
            <a:off x="6423338" y="4919663"/>
            <a:ext cx="206062" cy="369332"/>
          </a:xfrm>
          <a:prstGeom prst="rect">
            <a:avLst/>
          </a:prstGeom>
          <a:noFill/>
          <a:ln w="9525">
            <a:noFill/>
            <a:miter lim="800000"/>
            <a:headEnd/>
            <a:tailEnd/>
          </a:ln>
        </p:spPr>
        <p:txBody>
          <a:bodyPr wrap="square">
            <a:spAutoFit/>
          </a:bodyPr>
          <a:lstStyle/>
          <a:p>
            <a:pPr>
              <a:buFontTx/>
              <a:buNone/>
            </a:pPr>
            <a:r>
              <a:rPr lang="en-US">
                <a:solidFill>
                  <a:schemeClr val="tx1"/>
                </a:solidFill>
              </a:rPr>
              <a:t>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4">
                                            <p:txEl>
                                              <p:pRg st="6" end="6"/>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r>
              <a:rPr lang="en-US" dirty="0" smtClean="0"/>
              <a:t>Another scope </a:t>
            </a:r>
            <a:r>
              <a:rPr lang="en-US" dirty="0"/>
              <a:t>example</a:t>
            </a:r>
          </a:p>
        </p:txBody>
      </p:sp>
      <p:sp>
        <p:nvSpPr>
          <p:cNvPr id="961539" name="Rectangle 3"/>
          <p:cNvSpPr>
            <a:spLocks noGrp="1" noChangeArrowheads="1"/>
          </p:cNvSpPr>
          <p:nvPr>
            <p:ph type="body" idx="1"/>
          </p:nvPr>
        </p:nvSpPr>
        <p:spPr/>
        <p:txBody>
          <a:bodyPr>
            <a:noAutofit/>
          </a:bodyPr>
          <a:lstStyle/>
          <a:p>
            <a:pPr>
              <a:lnSpc>
                <a:spcPct val="80000"/>
              </a:lnSpc>
              <a:buFontTx/>
              <a:buNone/>
            </a:pPr>
            <a:r>
              <a:rPr lang="en-US" sz="1600" dirty="0">
                <a:latin typeface="Consolas" pitchFamily="49" charset="0"/>
              </a:rPr>
              <a:t>function f() {</a:t>
            </a:r>
          </a:p>
          <a:p>
            <a:pPr>
              <a:lnSpc>
                <a:spcPct val="80000"/>
              </a:lnSpc>
              <a:buFontTx/>
              <a:buNone/>
            </a:pPr>
            <a:r>
              <a:rPr lang="en-US" sz="1600" dirty="0">
                <a:latin typeface="Consolas" pitchFamily="49" charset="0"/>
              </a:rPr>
              <a:t>    </a:t>
            </a:r>
            <a:r>
              <a:rPr lang="en-US" sz="1600" dirty="0" err="1">
                <a:latin typeface="Consolas" pitchFamily="49" charset="0"/>
              </a:rPr>
              <a:t>var</a:t>
            </a:r>
            <a:r>
              <a:rPr lang="en-US" sz="1600" dirty="0">
                <a:latin typeface="Consolas" pitchFamily="49" charset="0"/>
              </a:rPr>
              <a:t> </a:t>
            </a:r>
            <a:r>
              <a:rPr lang="en-US" sz="1600" b="1" dirty="0">
                <a:solidFill>
                  <a:srgbClr val="800000"/>
                </a:solidFill>
                <a:latin typeface="Consolas" pitchFamily="49" charset="0"/>
              </a:rPr>
              <a:t>a</a:t>
            </a:r>
            <a:r>
              <a:rPr lang="en-US" sz="1600" dirty="0">
                <a:latin typeface="Consolas" pitchFamily="49" charset="0"/>
              </a:rPr>
              <a:t> = 1, </a:t>
            </a:r>
            <a:r>
              <a:rPr lang="en-US" sz="1600" b="1" dirty="0">
                <a:solidFill>
                  <a:srgbClr val="800000"/>
                </a:solidFill>
                <a:latin typeface="Consolas" pitchFamily="49" charset="0"/>
              </a:rPr>
              <a:t>b</a:t>
            </a:r>
            <a:r>
              <a:rPr lang="en-US" sz="1600" dirty="0">
                <a:latin typeface="Consolas" pitchFamily="49" charset="0"/>
              </a:rPr>
              <a:t> = 20, </a:t>
            </a:r>
            <a:r>
              <a:rPr lang="en-US" sz="1600" b="1" dirty="0">
                <a:solidFill>
                  <a:srgbClr val="800000"/>
                </a:solidFill>
                <a:latin typeface="Consolas" pitchFamily="49" charset="0"/>
              </a:rPr>
              <a:t>c</a:t>
            </a:r>
            <a:r>
              <a:rPr lang="en-US" sz="1600" dirty="0">
                <a:latin typeface="Consolas" pitchFamily="49" charset="0"/>
              </a:rPr>
              <a:t>;</a:t>
            </a:r>
          </a:p>
          <a:p>
            <a:pPr>
              <a:lnSpc>
                <a:spcPct val="80000"/>
              </a:lnSpc>
              <a:buFontTx/>
              <a:buNone/>
            </a:pPr>
            <a:r>
              <a:rPr lang="en-US" sz="1600" dirty="0">
                <a:latin typeface="Consolas" pitchFamily="49" charset="0"/>
              </a:rPr>
              <a:t>    </a:t>
            </a:r>
            <a:r>
              <a:rPr lang="en-US" sz="1600" dirty="0" smtClean="0">
                <a:latin typeface="Consolas" pitchFamily="49" charset="0"/>
              </a:rPr>
              <a:t>console.log(</a:t>
            </a:r>
            <a:r>
              <a:rPr lang="en-US" sz="1600" b="1" dirty="0" smtClean="0">
                <a:solidFill>
                  <a:srgbClr val="800000"/>
                </a:solidFill>
                <a:latin typeface="Consolas" pitchFamily="49" charset="0"/>
              </a:rPr>
              <a:t>a</a:t>
            </a:r>
            <a:r>
              <a:rPr lang="en-US" sz="1600" dirty="0" smtClean="0">
                <a:latin typeface="Consolas" pitchFamily="49" charset="0"/>
              </a:rPr>
              <a:t> </a:t>
            </a:r>
            <a:r>
              <a:rPr lang="en-US" sz="1600" dirty="0">
                <a:latin typeface="Consolas" pitchFamily="49" charset="0"/>
              </a:rPr>
              <a:t>+ " " + </a:t>
            </a:r>
            <a:r>
              <a:rPr lang="en-US" sz="1600" b="1" dirty="0">
                <a:solidFill>
                  <a:srgbClr val="800000"/>
                </a:solidFill>
                <a:latin typeface="Consolas" pitchFamily="49" charset="0"/>
              </a:rPr>
              <a:t>b</a:t>
            </a:r>
            <a:r>
              <a:rPr lang="en-US" sz="1600" dirty="0">
                <a:latin typeface="Consolas" pitchFamily="49" charset="0"/>
              </a:rPr>
              <a:t> + " " + </a:t>
            </a:r>
            <a:r>
              <a:rPr lang="en-US" sz="1600" b="1" dirty="0">
                <a:solidFill>
                  <a:srgbClr val="800000"/>
                </a:solidFill>
                <a:latin typeface="Consolas" pitchFamily="49" charset="0"/>
              </a:rPr>
              <a:t>c</a:t>
            </a:r>
            <a:r>
              <a:rPr lang="en-US" sz="1600" dirty="0">
                <a:latin typeface="Consolas" pitchFamily="49" charset="0"/>
              </a:rPr>
              <a:t>);        </a:t>
            </a:r>
            <a:r>
              <a:rPr lang="en-US" sz="1600" dirty="0">
                <a:solidFill>
                  <a:srgbClr val="008000"/>
                </a:solidFill>
                <a:latin typeface="Consolas" pitchFamily="49" charset="0"/>
              </a:rPr>
              <a:t>// 1 20 undefined</a:t>
            </a:r>
          </a:p>
          <a:p>
            <a:pPr>
              <a:lnSpc>
                <a:spcPct val="80000"/>
              </a:lnSpc>
              <a:buFontTx/>
              <a:buNone/>
            </a:pPr>
            <a:endParaRPr lang="en-US" sz="500" dirty="0">
              <a:latin typeface="Consolas" pitchFamily="49" charset="0"/>
            </a:endParaRPr>
          </a:p>
          <a:p>
            <a:pPr>
              <a:lnSpc>
                <a:spcPct val="80000"/>
              </a:lnSpc>
              <a:buFontTx/>
              <a:buNone/>
            </a:pPr>
            <a:r>
              <a:rPr lang="en-US" sz="1600" dirty="0">
                <a:solidFill>
                  <a:srgbClr val="008000"/>
                </a:solidFill>
                <a:latin typeface="Consolas" pitchFamily="49" charset="0"/>
              </a:rPr>
              <a:t>    // declares g (but doesn't call immediately!)</a:t>
            </a:r>
          </a:p>
          <a:p>
            <a:pPr>
              <a:lnSpc>
                <a:spcPct val="80000"/>
              </a:lnSpc>
              <a:buFontTx/>
              <a:buNone/>
            </a:pPr>
            <a:r>
              <a:rPr lang="en-US" sz="1600" dirty="0">
                <a:latin typeface="Consolas" pitchFamily="49" charset="0"/>
              </a:rPr>
              <a:t>    function </a:t>
            </a:r>
            <a:r>
              <a:rPr lang="en-US" sz="1600" b="1" dirty="0">
                <a:latin typeface="Consolas" pitchFamily="49" charset="0"/>
              </a:rPr>
              <a:t>g</a:t>
            </a:r>
            <a:r>
              <a:rPr lang="en-US" sz="1600" dirty="0">
                <a:latin typeface="Consolas" pitchFamily="49" charset="0"/>
              </a:rPr>
              <a:t>() {</a:t>
            </a:r>
          </a:p>
          <a:p>
            <a:pPr>
              <a:lnSpc>
                <a:spcPct val="80000"/>
              </a:lnSpc>
              <a:buFontTx/>
              <a:buNone/>
            </a:pPr>
            <a:r>
              <a:rPr lang="en-US" sz="1600" dirty="0">
                <a:latin typeface="Consolas" pitchFamily="49" charset="0"/>
              </a:rPr>
              <a:t>        </a:t>
            </a:r>
            <a:r>
              <a:rPr lang="en-US" sz="1600" dirty="0" err="1">
                <a:latin typeface="Consolas" pitchFamily="49" charset="0"/>
              </a:rPr>
              <a:t>var</a:t>
            </a:r>
            <a:r>
              <a:rPr lang="en-US" sz="1600" dirty="0">
                <a:latin typeface="Consolas" pitchFamily="49" charset="0"/>
              </a:rPr>
              <a:t> </a:t>
            </a:r>
            <a:r>
              <a:rPr lang="en-US" sz="1600" b="1" dirty="0">
                <a:solidFill>
                  <a:schemeClr val="accent2"/>
                </a:solidFill>
                <a:latin typeface="Consolas" pitchFamily="49" charset="0"/>
              </a:rPr>
              <a:t>b</a:t>
            </a:r>
            <a:r>
              <a:rPr lang="en-US" sz="1600" dirty="0">
                <a:latin typeface="Consolas" pitchFamily="49" charset="0"/>
              </a:rPr>
              <a:t> = 300, </a:t>
            </a:r>
            <a:r>
              <a:rPr lang="en-US" sz="1600" b="1" dirty="0">
                <a:solidFill>
                  <a:schemeClr val="accent2"/>
                </a:solidFill>
                <a:latin typeface="Consolas" pitchFamily="49" charset="0"/>
              </a:rPr>
              <a:t>c</a:t>
            </a:r>
            <a:r>
              <a:rPr lang="en-US" sz="1600" dirty="0">
                <a:latin typeface="Consolas" pitchFamily="49" charset="0"/>
              </a:rPr>
              <a:t> = 4000;</a:t>
            </a:r>
          </a:p>
          <a:p>
            <a:pPr>
              <a:lnSpc>
                <a:spcPct val="80000"/>
              </a:lnSpc>
              <a:buFontTx/>
              <a:buNone/>
            </a:pPr>
            <a:r>
              <a:rPr lang="en-US" sz="1600" dirty="0">
                <a:latin typeface="Consolas" pitchFamily="49" charset="0"/>
              </a:rPr>
              <a:t>        </a:t>
            </a:r>
            <a:r>
              <a:rPr lang="en-US" sz="1600" dirty="0" smtClean="0">
                <a:latin typeface="Consolas" pitchFamily="49" charset="0"/>
              </a:rPr>
              <a:t>console.log(</a:t>
            </a:r>
            <a:r>
              <a:rPr lang="en-US" sz="1600" b="1" dirty="0" smtClean="0">
                <a:solidFill>
                  <a:srgbClr val="800000"/>
                </a:solidFill>
                <a:latin typeface="Consolas" pitchFamily="49" charset="0"/>
              </a:rPr>
              <a:t>a</a:t>
            </a:r>
            <a:r>
              <a:rPr lang="en-US" sz="1600" dirty="0" smtClean="0">
                <a:latin typeface="Consolas" pitchFamily="49" charset="0"/>
              </a:rPr>
              <a:t> </a:t>
            </a:r>
            <a:r>
              <a:rPr lang="en-US" sz="1600" dirty="0">
                <a:latin typeface="Consolas" pitchFamily="49" charset="0"/>
              </a:rPr>
              <a:t>+ " " + </a:t>
            </a:r>
            <a:r>
              <a:rPr lang="en-US" sz="1600" b="1" dirty="0">
                <a:solidFill>
                  <a:schemeClr val="accent2"/>
                </a:solidFill>
                <a:latin typeface="Consolas" pitchFamily="49" charset="0"/>
              </a:rPr>
              <a:t>b</a:t>
            </a:r>
            <a:r>
              <a:rPr lang="en-US" sz="1600" dirty="0">
                <a:latin typeface="Consolas" pitchFamily="49" charset="0"/>
              </a:rPr>
              <a:t> + " " + </a:t>
            </a:r>
            <a:r>
              <a:rPr lang="en-US" sz="1600" b="1" dirty="0">
                <a:solidFill>
                  <a:schemeClr val="accent2"/>
                </a:solidFill>
                <a:latin typeface="Consolas" pitchFamily="49" charset="0"/>
              </a:rPr>
              <a:t>c</a:t>
            </a:r>
            <a:r>
              <a:rPr lang="en-US" sz="1600" dirty="0">
                <a:latin typeface="Consolas" pitchFamily="49" charset="0"/>
              </a:rPr>
              <a:t>);    </a:t>
            </a:r>
            <a:r>
              <a:rPr lang="en-US" sz="1600" dirty="0">
                <a:solidFill>
                  <a:srgbClr val="008000"/>
                </a:solidFill>
                <a:latin typeface="Consolas" pitchFamily="49" charset="0"/>
              </a:rPr>
              <a:t>// 1 300 4000</a:t>
            </a:r>
          </a:p>
          <a:p>
            <a:pPr>
              <a:lnSpc>
                <a:spcPct val="80000"/>
              </a:lnSpc>
              <a:buFontTx/>
              <a:buNone/>
            </a:pPr>
            <a:r>
              <a:rPr lang="en-US" sz="1600" dirty="0">
                <a:latin typeface="Consolas" pitchFamily="49" charset="0"/>
              </a:rPr>
              <a:t>        </a:t>
            </a:r>
            <a:r>
              <a:rPr lang="en-US" sz="1600" b="1" dirty="0">
                <a:solidFill>
                  <a:srgbClr val="800000"/>
                </a:solidFill>
                <a:latin typeface="Consolas" pitchFamily="49" charset="0"/>
              </a:rPr>
              <a:t>a</a:t>
            </a:r>
            <a:r>
              <a:rPr lang="en-US" sz="1600" dirty="0">
                <a:latin typeface="Consolas" pitchFamily="49" charset="0"/>
              </a:rPr>
              <a:t> = </a:t>
            </a:r>
            <a:r>
              <a:rPr lang="en-US" sz="1600" b="1" dirty="0">
                <a:solidFill>
                  <a:srgbClr val="800000"/>
                </a:solidFill>
                <a:latin typeface="Consolas" pitchFamily="49" charset="0"/>
              </a:rPr>
              <a:t>a</a:t>
            </a:r>
            <a:r>
              <a:rPr lang="en-US" sz="1600" dirty="0">
                <a:latin typeface="Consolas" pitchFamily="49" charset="0"/>
              </a:rPr>
              <a:t> + </a:t>
            </a:r>
            <a:r>
              <a:rPr lang="en-US" sz="1600" b="1" dirty="0">
                <a:solidFill>
                  <a:schemeClr val="accent2"/>
                </a:solidFill>
                <a:latin typeface="Consolas" pitchFamily="49" charset="0"/>
              </a:rPr>
              <a:t>b</a:t>
            </a:r>
            <a:r>
              <a:rPr lang="en-US" sz="1600" dirty="0">
                <a:latin typeface="Consolas" pitchFamily="49" charset="0"/>
              </a:rPr>
              <a:t> + </a:t>
            </a:r>
            <a:r>
              <a:rPr lang="en-US" sz="1600" b="1" dirty="0">
                <a:solidFill>
                  <a:schemeClr val="accent2"/>
                </a:solidFill>
                <a:latin typeface="Consolas" pitchFamily="49" charset="0"/>
              </a:rPr>
              <a:t>c</a:t>
            </a:r>
            <a:r>
              <a:rPr lang="en-US" sz="1600" dirty="0">
                <a:latin typeface="Consolas" pitchFamily="49" charset="0"/>
              </a:rPr>
              <a:t>;</a:t>
            </a:r>
          </a:p>
          <a:p>
            <a:pPr>
              <a:lnSpc>
                <a:spcPct val="80000"/>
              </a:lnSpc>
              <a:buFontTx/>
              <a:buNone/>
            </a:pPr>
            <a:r>
              <a:rPr lang="en-US" sz="1600" dirty="0">
                <a:latin typeface="Consolas" pitchFamily="49" charset="0"/>
              </a:rPr>
              <a:t>        </a:t>
            </a:r>
            <a:r>
              <a:rPr lang="en-US" sz="1600" dirty="0" smtClean="0">
                <a:latin typeface="Consolas" pitchFamily="49" charset="0"/>
              </a:rPr>
              <a:t>console.log(</a:t>
            </a:r>
            <a:r>
              <a:rPr lang="en-US" sz="1600" b="1" dirty="0" smtClean="0">
                <a:solidFill>
                  <a:srgbClr val="800000"/>
                </a:solidFill>
                <a:latin typeface="Consolas" pitchFamily="49" charset="0"/>
              </a:rPr>
              <a:t>a</a:t>
            </a:r>
            <a:r>
              <a:rPr lang="en-US" sz="1600" dirty="0" smtClean="0">
                <a:latin typeface="Consolas" pitchFamily="49" charset="0"/>
              </a:rPr>
              <a:t> </a:t>
            </a:r>
            <a:r>
              <a:rPr lang="en-US" sz="1600" dirty="0">
                <a:latin typeface="Consolas" pitchFamily="49" charset="0"/>
              </a:rPr>
              <a:t>+ " " + </a:t>
            </a:r>
            <a:r>
              <a:rPr lang="en-US" sz="1600" b="1" dirty="0">
                <a:solidFill>
                  <a:schemeClr val="accent2"/>
                </a:solidFill>
                <a:latin typeface="Consolas" pitchFamily="49" charset="0"/>
              </a:rPr>
              <a:t>b</a:t>
            </a:r>
            <a:r>
              <a:rPr lang="en-US" sz="1600" dirty="0">
                <a:latin typeface="Consolas" pitchFamily="49" charset="0"/>
              </a:rPr>
              <a:t> + " " + </a:t>
            </a:r>
            <a:r>
              <a:rPr lang="en-US" sz="1600" b="1" dirty="0">
                <a:solidFill>
                  <a:schemeClr val="accent2"/>
                </a:solidFill>
                <a:latin typeface="Consolas" pitchFamily="49" charset="0"/>
              </a:rPr>
              <a:t>c</a:t>
            </a:r>
            <a:r>
              <a:rPr lang="en-US" sz="1600" dirty="0">
                <a:latin typeface="Consolas" pitchFamily="49" charset="0"/>
              </a:rPr>
              <a:t>);    </a:t>
            </a:r>
            <a:r>
              <a:rPr lang="en-US" sz="1600" dirty="0">
                <a:solidFill>
                  <a:srgbClr val="008000"/>
                </a:solidFill>
                <a:latin typeface="Consolas" pitchFamily="49" charset="0"/>
              </a:rPr>
              <a:t>// 4301 300 4000</a:t>
            </a:r>
          </a:p>
          <a:p>
            <a:pPr>
              <a:lnSpc>
                <a:spcPct val="80000"/>
              </a:lnSpc>
              <a:buFontTx/>
              <a:buNone/>
            </a:pPr>
            <a:r>
              <a:rPr lang="en-US" sz="1600" dirty="0">
                <a:latin typeface="Consolas" pitchFamily="49" charset="0"/>
              </a:rPr>
              <a:t>    }</a:t>
            </a:r>
          </a:p>
          <a:p>
            <a:pPr>
              <a:lnSpc>
                <a:spcPct val="80000"/>
              </a:lnSpc>
              <a:buFontTx/>
              <a:buNone/>
            </a:pPr>
            <a:endParaRPr lang="en-US" sz="500" dirty="0">
              <a:latin typeface="Consolas" pitchFamily="49" charset="0"/>
            </a:endParaRPr>
          </a:p>
          <a:p>
            <a:pPr>
              <a:lnSpc>
                <a:spcPct val="80000"/>
              </a:lnSpc>
              <a:buFontTx/>
              <a:buNone/>
            </a:pPr>
            <a:r>
              <a:rPr lang="en-US" sz="1600" dirty="0">
                <a:latin typeface="Consolas" pitchFamily="49" charset="0"/>
              </a:rPr>
              <a:t>    </a:t>
            </a:r>
            <a:r>
              <a:rPr lang="en-US" sz="1600" dirty="0" smtClean="0">
                <a:latin typeface="Consolas" pitchFamily="49" charset="0"/>
              </a:rPr>
              <a:t>console.log(</a:t>
            </a:r>
            <a:r>
              <a:rPr lang="en-US" sz="1600" b="1" dirty="0" smtClean="0">
                <a:solidFill>
                  <a:srgbClr val="800000"/>
                </a:solidFill>
                <a:latin typeface="Consolas" pitchFamily="49" charset="0"/>
              </a:rPr>
              <a:t>a</a:t>
            </a:r>
            <a:r>
              <a:rPr lang="en-US" sz="1600" dirty="0" smtClean="0">
                <a:latin typeface="Consolas" pitchFamily="49" charset="0"/>
              </a:rPr>
              <a:t> </a:t>
            </a:r>
            <a:r>
              <a:rPr lang="en-US" sz="1600" dirty="0">
                <a:latin typeface="Consolas" pitchFamily="49" charset="0"/>
              </a:rPr>
              <a:t>+ " " + </a:t>
            </a:r>
            <a:r>
              <a:rPr lang="en-US" sz="1600" b="1" dirty="0">
                <a:solidFill>
                  <a:srgbClr val="800000"/>
                </a:solidFill>
                <a:latin typeface="Consolas" pitchFamily="49" charset="0"/>
              </a:rPr>
              <a:t>b</a:t>
            </a:r>
            <a:r>
              <a:rPr lang="en-US" sz="1600" dirty="0">
                <a:latin typeface="Consolas" pitchFamily="49" charset="0"/>
              </a:rPr>
              <a:t> + " " + </a:t>
            </a:r>
            <a:r>
              <a:rPr lang="en-US" sz="1600" b="1" dirty="0">
                <a:solidFill>
                  <a:srgbClr val="800000"/>
                </a:solidFill>
                <a:latin typeface="Consolas" pitchFamily="49" charset="0"/>
              </a:rPr>
              <a:t>c</a:t>
            </a:r>
            <a:r>
              <a:rPr lang="en-US" sz="1600" dirty="0">
                <a:latin typeface="Consolas" pitchFamily="49" charset="0"/>
              </a:rPr>
              <a:t>);        </a:t>
            </a:r>
            <a:r>
              <a:rPr lang="en-US" sz="1600" dirty="0">
                <a:solidFill>
                  <a:srgbClr val="008000"/>
                </a:solidFill>
                <a:latin typeface="Consolas" pitchFamily="49" charset="0"/>
              </a:rPr>
              <a:t>// 1 20 undefined</a:t>
            </a:r>
          </a:p>
          <a:p>
            <a:pPr>
              <a:lnSpc>
                <a:spcPct val="80000"/>
              </a:lnSpc>
              <a:buFontTx/>
              <a:buNone/>
            </a:pPr>
            <a:r>
              <a:rPr lang="en-US" sz="1600" dirty="0">
                <a:latin typeface="Consolas" pitchFamily="49" charset="0"/>
              </a:rPr>
              <a:t>    </a:t>
            </a:r>
            <a:r>
              <a:rPr lang="en-US" sz="1600" b="1" dirty="0">
                <a:latin typeface="Consolas" pitchFamily="49" charset="0"/>
              </a:rPr>
              <a:t>g</a:t>
            </a:r>
            <a:r>
              <a:rPr lang="en-US" sz="1600" dirty="0">
                <a:latin typeface="Consolas" pitchFamily="49" charset="0"/>
              </a:rPr>
              <a:t>();</a:t>
            </a:r>
          </a:p>
          <a:p>
            <a:pPr>
              <a:lnSpc>
                <a:spcPct val="80000"/>
              </a:lnSpc>
              <a:buFontTx/>
              <a:buNone/>
            </a:pPr>
            <a:r>
              <a:rPr lang="en-US" sz="1600" dirty="0">
                <a:latin typeface="Consolas" pitchFamily="49" charset="0"/>
              </a:rPr>
              <a:t>    </a:t>
            </a:r>
            <a:r>
              <a:rPr lang="en-US" sz="1600" dirty="0" smtClean="0">
                <a:latin typeface="Consolas" pitchFamily="49" charset="0"/>
              </a:rPr>
              <a:t>console.log(</a:t>
            </a:r>
            <a:r>
              <a:rPr lang="en-US" sz="1600" b="1" dirty="0" smtClean="0">
                <a:solidFill>
                  <a:srgbClr val="800000"/>
                </a:solidFill>
                <a:latin typeface="Consolas" pitchFamily="49" charset="0"/>
              </a:rPr>
              <a:t>a</a:t>
            </a:r>
            <a:r>
              <a:rPr lang="en-US" sz="1600" dirty="0" smtClean="0">
                <a:latin typeface="Consolas" pitchFamily="49" charset="0"/>
              </a:rPr>
              <a:t> </a:t>
            </a:r>
            <a:r>
              <a:rPr lang="en-US" sz="1600" dirty="0">
                <a:latin typeface="Consolas" pitchFamily="49" charset="0"/>
              </a:rPr>
              <a:t>+ " " + </a:t>
            </a:r>
            <a:r>
              <a:rPr lang="en-US" sz="1600" b="1" dirty="0">
                <a:solidFill>
                  <a:srgbClr val="800000"/>
                </a:solidFill>
                <a:latin typeface="Consolas" pitchFamily="49" charset="0"/>
              </a:rPr>
              <a:t>b</a:t>
            </a:r>
            <a:r>
              <a:rPr lang="en-US" sz="1600" dirty="0">
                <a:latin typeface="Consolas" pitchFamily="49" charset="0"/>
              </a:rPr>
              <a:t> + " " + </a:t>
            </a:r>
            <a:r>
              <a:rPr lang="en-US" sz="1600" b="1" dirty="0">
                <a:solidFill>
                  <a:srgbClr val="800000"/>
                </a:solidFill>
                <a:latin typeface="Consolas" pitchFamily="49" charset="0"/>
              </a:rPr>
              <a:t>c</a:t>
            </a:r>
            <a:r>
              <a:rPr lang="en-US" sz="1600" dirty="0">
                <a:latin typeface="Consolas" pitchFamily="49" charset="0"/>
              </a:rPr>
              <a:t>);  </a:t>
            </a:r>
            <a:r>
              <a:rPr lang="en-US" sz="1600" dirty="0" smtClean="0">
                <a:latin typeface="Consolas" pitchFamily="49" charset="0"/>
              </a:rPr>
              <a:t>    </a:t>
            </a:r>
            <a:r>
              <a:rPr lang="en-US" sz="1600" dirty="0">
                <a:solidFill>
                  <a:srgbClr val="008000"/>
                </a:solidFill>
                <a:latin typeface="Consolas" pitchFamily="49" charset="0"/>
              </a:rPr>
              <a:t>// 4301 20 undefined</a:t>
            </a:r>
          </a:p>
          <a:p>
            <a:pPr>
              <a:lnSpc>
                <a:spcPct val="80000"/>
              </a:lnSpc>
              <a:buFontTx/>
              <a:buNone/>
            </a:pPr>
            <a:r>
              <a:rPr lang="en-US" sz="1600" dirty="0">
                <a:latin typeface="Consolas" pitchFamily="49" charset="0"/>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Converted asynchronous function to Closure</a:t>
            </a:r>
            <a:endParaRPr lang="en-US" dirty="0"/>
          </a:p>
        </p:txBody>
      </p:sp>
      <p:pic>
        <p:nvPicPr>
          <p:cNvPr id="2050" name="Picture 2"/>
          <p:cNvPicPr>
            <a:picLocks noChangeAspect="1" noChangeArrowheads="1"/>
          </p:cNvPicPr>
          <p:nvPr/>
        </p:nvPicPr>
        <p:blipFill>
          <a:blip r:embed="rId2"/>
          <a:srcRect/>
          <a:stretch>
            <a:fillRect/>
          </a:stretch>
        </p:blipFill>
        <p:spPr bwMode="auto">
          <a:xfrm>
            <a:off x="2057400" y="1905000"/>
            <a:ext cx="5419725" cy="4010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Javascript</a:t>
            </a:r>
            <a:r>
              <a:rPr lang="en-US" b="1" dirty="0" smtClean="0"/>
              <a:t> Asynchronous Code</a:t>
            </a:r>
            <a:endParaRPr lang="en-US" dirty="0"/>
          </a:p>
        </p:txBody>
      </p:sp>
      <p:sp>
        <p:nvSpPr>
          <p:cNvPr id="3" name="Content Placeholder 2"/>
          <p:cNvSpPr>
            <a:spLocks noGrp="1"/>
          </p:cNvSpPr>
          <p:nvPr>
            <p:ph idx="1"/>
          </p:nvPr>
        </p:nvSpPr>
        <p:spPr/>
        <p:txBody>
          <a:bodyPr>
            <a:normAutofit/>
          </a:bodyPr>
          <a:lstStyle/>
          <a:p>
            <a:pPr algn="just"/>
            <a:r>
              <a:rPr lang="en-US" sz="2000" dirty="0" smtClean="0"/>
              <a:t>The intrinsic nature of asynchronous code is that its execution block can occur independently of the main program flow, thus providing a non blocking mechanism of executing actions. This means that, potentially, when the asynchronous code runs the status of any shared variables could be different than the one where the code was defined. For </a:t>
            </a:r>
            <a:r>
              <a:rPr lang="en-US" sz="2000" dirty="0" err="1" smtClean="0"/>
              <a:t>Eg</a:t>
            </a:r>
            <a:r>
              <a:rPr lang="en-US" sz="2000" dirty="0" smtClean="0"/>
              <a:t>.</a:t>
            </a:r>
          </a:p>
          <a:p>
            <a:pPr algn="just"/>
            <a:endParaRPr lang="en-US" sz="2000" dirty="0" smtClean="0"/>
          </a:p>
          <a:p>
            <a:pPr algn="just"/>
            <a:endParaRPr lang="en-US" sz="2000" dirty="0" smtClean="0"/>
          </a:p>
          <a:p>
            <a:pPr algn="just"/>
            <a:endParaRPr lang="en-US" sz="2000" dirty="0" smtClean="0"/>
          </a:p>
          <a:p>
            <a:pPr algn="just"/>
            <a:endParaRPr lang="en-US" sz="2000" dirty="0" smtClean="0"/>
          </a:p>
          <a:p>
            <a:pPr algn="just"/>
            <a:r>
              <a:rPr lang="en-US" sz="2000" dirty="0" smtClean="0"/>
              <a:t>The idea is to print every name from the rankings array together with its index. To make the code asynchronous every print is delayed by one second from its predecessor. The output we get is, however, different than what we expected it to be:</a:t>
            </a:r>
            <a:endParaRPr lang="en-US" sz="2000" dirty="0"/>
          </a:p>
        </p:txBody>
      </p:sp>
      <p:pic>
        <p:nvPicPr>
          <p:cNvPr id="1030" name="Picture 6"/>
          <p:cNvPicPr>
            <a:picLocks noChangeAspect="1" noChangeArrowheads="1"/>
          </p:cNvPicPr>
          <p:nvPr/>
        </p:nvPicPr>
        <p:blipFill>
          <a:blip r:embed="rId2"/>
          <a:srcRect/>
          <a:stretch>
            <a:fillRect/>
          </a:stretch>
        </p:blipFill>
        <p:spPr bwMode="auto">
          <a:xfrm>
            <a:off x="7239000" y="3810000"/>
            <a:ext cx="1190625" cy="361950"/>
          </a:xfrm>
          <a:prstGeom prst="rect">
            <a:avLst/>
          </a:prstGeom>
          <a:noFill/>
          <a:ln w="9525">
            <a:noFill/>
            <a:miter lim="800000"/>
            <a:headEnd/>
            <a:tailEnd/>
          </a:ln>
          <a:effectLst/>
        </p:spPr>
      </p:pic>
      <p:pic>
        <p:nvPicPr>
          <p:cNvPr id="1031" name="Picture 7"/>
          <p:cNvPicPr>
            <a:picLocks noChangeAspect="1" noChangeArrowheads="1"/>
          </p:cNvPicPr>
          <p:nvPr/>
        </p:nvPicPr>
        <p:blipFill>
          <a:blip r:embed="rId3"/>
          <a:srcRect/>
          <a:stretch>
            <a:fillRect/>
          </a:stretch>
        </p:blipFill>
        <p:spPr bwMode="auto">
          <a:xfrm>
            <a:off x="1752600" y="3352800"/>
            <a:ext cx="5162550" cy="1381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pic>
        <p:nvPicPr>
          <p:cNvPr id="1027" name="Picture 3"/>
          <p:cNvPicPr>
            <a:picLocks noChangeAspect="1" noChangeArrowheads="1"/>
          </p:cNvPicPr>
          <p:nvPr/>
        </p:nvPicPr>
        <p:blipFill>
          <a:blip r:embed="rId2"/>
          <a:srcRect/>
          <a:stretch>
            <a:fillRect/>
          </a:stretch>
        </p:blipFill>
        <p:spPr bwMode="auto">
          <a:xfrm>
            <a:off x="5715000" y="1371600"/>
            <a:ext cx="2952750" cy="3047999"/>
          </a:xfrm>
          <a:prstGeom prst="rect">
            <a:avLst/>
          </a:prstGeom>
          <a:noFill/>
          <a:ln w="9525">
            <a:noFill/>
            <a:miter lim="800000"/>
            <a:headEnd/>
            <a:tailEnd/>
          </a:ln>
          <a:effectLst/>
        </p:spPr>
      </p:pic>
      <p:sp>
        <p:nvSpPr>
          <p:cNvPr id="6" name="TextBox 5"/>
          <p:cNvSpPr txBox="1"/>
          <p:nvPr/>
        </p:nvSpPr>
        <p:spPr>
          <a:xfrm>
            <a:off x="1600200" y="1371600"/>
            <a:ext cx="3886200" cy="3416320"/>
          </a:xfrm>
          <a:prstGeom prst="rect">
            <a:avLst/>
          </a:prstGeom>
          <a:noFill/>
        </p:spPr>
        <p:txBody>
          <a:bodyPr wrap="square" rtlCol="0">
            <a:spAutoFit/>
          </a:bodyPr>
          <a:lstStyle/>
          <a:p>
            <a:pPr algn="just">
              <a:buFont typeface="Arial" pitchFamily="34" charset="0"/>
              <a:buChar char="•"/>
            </a:pPr>
            <a:r>
              <a:rPr lang="en-US" dirty="0" smtClean="0"/>
              <a:t>  In this example, we have defined a function </a:t>
            </a:r>
            <a:r>
              <a:rPr lang="en-US" dirty="0" err="1" smtClean="0"/>
              <a:t>makeAdder</a:t>
            </a:r>
            <a:r>
              <a:rPr lang="en-US" dirty="0" smtClean="0"/>
              <a:t>(x), which takes a single argument, x, and returns a new function. The function it returns takes a single argument, y, and returns the sum of x and y.</a:t>
            </a:r>
          </a:p>
          <a:p>
            <a:pPr algn="just"/>
            <a:endParaRPr lang="en-US" dirty="0" smtClean="0"/>
          </a:p>
          <a:p>
            <a:pPr algn="just">
              <a:buFont typeface="Arial" pitchFamily="34" charset="0"/>
              <a:buChar char="•"/>
            </a:pPr>
            <a:r>
              <a:rPr lang="en-US" dirty="0" smtClean="0"/>
              <a:t>  Here we use our function factory to create two new functions — one that adds 5 to its argument, and one that adds 10</a:t>
            </a:r>
          </a:p>
          <a:p>
            <a:pPr algn="just"/>
            <a:endParaRPr lang="en-US" dirty="0"/>
          </a:p>
        </p:txBody>
      </p:sp>
      <p:sp>
        <p:nvSpPr>
          <p:cNvPr id="8" name="TextBox 7"/>
          <p:cNvSpPr txBox="1"/>
          <p:nvPr/>
        </p:nvSpPr>
        <p:spPr>
          <a:xfrm>
            <a:off x="1524000" y="4572000"/>
            <a:ext cx="6858000" cy="923330"/>
          </a:xfrm>
          <a:prstGeom prst="rect">
            <a:avLst/>
          </a:prstGeom>
          <a:noFill/>
        </p:spPr>
        <p:txBody>
          <a:bodyPr wrap="square" rtlCol="0">
            <a:spAutoFit/>
          </a:bodyPr>
          <a:lstStyle/>
          <a:p>
            <a:pPr algn="just"/>
            <a:r>
              <a:rPr lang="en-US" dirty="0" smtClean="0"/>
              <a:t>add5 and add10 are both closures. They share the same function body definition, but store different lexical environments. In add5's lexical environment, x is 5, while in the lexical environment for add10, x is 10.</a:t>
            </a:r>
            <a:endParaRPr lang="en-US" dirty="0"/>
          </a:p>
        </p:txBody>
      </p:sp>
      <p:sp>
        <p:nvSpPr>
          <p:cNvPr id="9" name="TextBox 8"/>
          <p:cNvSpPr txBox="1"/>
          <p:nvPr/>
        </p:nvSpPr>
        <p:spPr>
          <a:xfrm>
            <a:off x="1676400" y="5791200"/>
            <a:ext cx="6477000" cy="646331"/>
          </a:xfrm>
          <a:prstGeom prst="rect">
            <a:avLst/>
          </a:prstGeom>
          <a:noFill/>
        </p:spPr>
        <p:txBody>
          <a:bodyPr wrap="square" rtlCol="0">
            <a:spAutoFit/>
          </a:bodyPr>
          <a:lstStyle/>
          <a:p>
            <a:pPr algn="just"/>
            <a:r>
              <a:rPr lang="en-US" dirty="0" smtClean="0"/>
              <a:t>Closures are useful because they let you associate some data (the lexical environment) with a function that operates on that data.</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Practical closures</a:t>
            </a:r>
            <a:endParaRPr lang="en-US" dirty="0"/>
          </a:p>
        </p:txBody>
      </p:sp>
      <p:pic>
        <p:nvPicPr>
          <p:cNvPr id="33794" name="Picture 2"/>
          <p:cNvPicPr>
            <a:picLocks noChangeAspect="1" noChangeArrowheads="1"/>
          </p:cNvPicPr>
          <p:nvPr/>
        </p:nvPicPr>
        <p:blipFill>
          <a:blip r:embed="rId2"/>
          <a:srcRect/>
          <a:stretch>
            <a:fillRect/>
          </a:stretch>
        </p:blipFill>
        <p:spPr bwMode="auto">
          <a:xfrm>
            <a:off x="1371600" y="1371600"/>
            <a:ext cx="4191001" cy="4629150"/>
          </a:xfrm>
          <a:prstGeom prst="rect">
            <a:avLst/>
          </a:prstGeom>
          <a:noFill/>
          <a:ln w="9525">
            <a:noFill/>
            <a:miter lim="800000"/>
            <a:headEnd/>
            <a:tailEnd/>
          </a:ln>
          <a:effectLst/>
        </p:spPr>
      </p:pic>
      <p:sp>
        <p:nvSpPr>
          <p:cNvPr id="4" name="Rectangle 3"/>
          <p:cNvSpPr/>
          <p:nvPr/>
        </p:nvSpPr>
        <p:spPr>
          <a:xfrm>
            <a:off x="5715000" y="1524000"/>
            <a:ext cx="3048000" cy="3970318"/>
          </a:xfrm>
          <a:prstGeom prst="rect">
            <a:avLst/>
          </a:prstGeom>
        </p:spPr>
        <p:txBody>
          <a:bodyPr wrap="square">
            <a:spAutoFit/>
          </a:bodyPr>
          <a:lstStyle/>
          <a:p>
            <a:pPr algn="just"/>
            <a:r>
              <a:rPr lang="en-US" dirty="0" smtClean="0"/>
              <a:t>Situations where you might want to do this are particularly common on the web. Much of the code we write in front-end JavaScript is event-based — we define some behavior, then attach it to an event that is triggered by the user (such as a click or a </a:t>
            </a:r>
            <a:r>
              <a:rPr lang="en-US" dirty="0" err="1" smtClean="0"/>
              <a:t>keypress</a:t>
            </a:r>
            <a:r>
              <a:rPr lang="en-US" dirty="0" smtClean="0"/>
              <a:t>). Our code is generally attached as a callback: a single function which is executed in response to the event.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Asynchronous Code</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As you can see, by the time the asynchronous block is executed, the loop is already ended, so the value of variable </a:t>
            </a:r>
            <a:r>
              <a:rPr lang="en-US" dirty="0" err="1" smtClean="0"/>
              <a:t>i</a:t>
            </a:r>
            <a:r>
              <a:rPr lang="en-US" dirty="0" smtClean="0"/>
              <a:t> is the one that stops the loop (3). How to prevent this behavior? The answer are </a:t>
            </a:r>
            <a:r>
              <a:rPr lang="en-US" b="1" dirty="0" smtClean="0"/>
              <a:t>closures</a:t>
            </a:r>
            <a:r>
              <a:rPr lang="en-US" dirty="0" smtClean="0"/>
              <a:t>, one of the most powerful features of </a:t>
            </a:r>
            <a:r>
              <a:rPr lang="en-US" dirty="0" err="1" smtClean="0"/>
              <a:t>Javascript</a:t>
            </a:r>
            <a:r>
              <a:rPr lang="en-US" dirty="0" smtClean="0"/>
              <a:t>; a closure can be seen as a retained scope for </a:t>
            </a:r>
            <a:r>
              <a:rPr lang="en-US" dirty="0" err="1" smtClean="0"/>
              <a:t>Javascript</a:t>
            </a:r>
            <a:r>
              <a:rPr lang="en-US" dirty="0" smtClean="0"/>
              <a:t>, a function that can have its own variables together with an environment where those variables are </a:t>
            </a:r>
            <a:r>
              <a:rPr lang="en-US" dirty="0" err="1" smtClean="0"/>
              <a:t>binded</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closure?</a:t>
            </a:r>
            <a:endParaRPr lang="en-US" dirty="0"/>
          </a:p>
        </p:txBody>
      </p:sp>
      <p:sp>
        <p:nvSpPr>
          <p:cNvPr id="3" name="Content Placeholder 2"/>
          <p:cNvSpPr>
            <a:spLocks noGrp="1"/>
          </p:cNvSpPr>
          <p:nvPr>
            <p:ph idx="1"/>
          </p:nvPr>
        </p:nvSpPr>
        <p:spPr/>
        <p:txBody>
          <a:bodyPr>
            <a:normAutofit/>
          </a:bodyPr>
          <a:lstStyle/>
          <a:p>
            <a:pPr algn="just"/>
            <a:r>
              <a:rPr lang="en-US" sz="2400" dirty="0" smtClean="0"/>
              <a:t>In JavaScript, an inner (nested) function stores references to the local variables that are present in the same scope as the function itself, even after the function returns. This set of references is called a closure.</a:t>
            </a:r>
          </a:p>
          <a:p>
            <a:pPr algn="just"/>
            <a:r>
              <a:rPr lang="en-US" sz="2400" dirty="0" smtClean="0"/>
              <a:t>The inner function has access not only to the outer function’s variables, but also to the outer function’s parameters. </a:t>
            </a:r>
          </a:p>
          <a:p>
            <a:pPr algn="just"/>
            <a:r>
              <a:rPr lang="en-US" sz="2400" dirty="0" smtClean="0"/>
              <a:t>Closures in </a:t>
            </a:r>
            <a:r>
              <a:rPr lang="en-US" sz="2400" dirty="0" err="1" smtClean="0"/>
              <a:t>Javascript</a:t>
            </a:r>
            <a:r>
              <a:rPr lang="en-US" sz="2400" dirty="0" smtClean="0"/>
              <a:t> preserve all the local variables that existed in the function when it completed. This phenomenon of local variable preservation is referred to as </a:t>
            </a:r>
            <a:r>
              <a:rPr lang="en-US" sz="2400" b="1" dirty="0" smtClean="0"/>
              <a:t>Lexical Scoping.</a:t>
            </a:r>
            <a:endParaRPr lang="en-US" sz="2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p:spPr>
        <p:txBody>
          <a:bodyPr>
            <a:normAutofit fontScale="90000"/>
          </a:bodyPr>
          <a:lstStyle/>
          <a:p>
            <a:r>
              <a:rPr lang="en-US" dirty="0" smtClean="0"/>
              <a:t>Lexical scoping</a:t>
            </a:r>
            <a:endParaRPr lang="en-US" dirty="0"/>
          </a:p>
        </p:txBody>
      </p:sp>
      <p:sp>
        <p:nvSpPr>
          <p:cNvPr id="3" name="Content Placeholder 2"/>
          <p:cNvSpPr>
            <a:spLocks noGrp="1"/>
          </p:cNvSpPr>
          <p:nvPr>
            <p:ph idx="1"/>
          </p:nvPr>
        </p:nvSpPr>
        <p:spPr>
          <a:xfrm>
            <a:off x="1371600" y="914400"/>
            <a:ext cx="7498080" cy="5715000"/>
          </a:xfrm>
        </p:spPr>
        <p:txBody>
          <a:bodyPr>
            <a:normAutofit/>
          </a:bodyPr>
          <a:lstStyle/>
          <a:p>
            <a:pPr algn="just"/>
            <a:r>
              <a:rPr lang="en-US" sz="2000" dirty="0" smtClean="0"/>
              <a:t>init() creates a local variable called name and a function called </a:t>
            </a:r>
            <a:r>
              <a:rPr lang="en-US" sz="2000" dirty="0" err="1" smtClean="0"/>
              <a:t>displayName</a:t>
            </a:r>
            <a:r>
              <a:rPr lang="en-US" sz="2000" dirty="0" smtClean="0"/>
              <a:t>(). The </a:t>
            </a:r>
            <a:r>
              <a:rPr lang="en-US" sz="2000" dirty="0" err="1" smtClean="0"/>
              <a:t>displayName</a:t>
            </a:r>
            <a:r>
              <a:rPr lang="en-US" sz="2000" dirty="0" smtClean="0"/>
              <a:t>() function is an inner function that is defined inside init() and is only available within the body of the  init() function. The </a:t>
            </a:r>
            <a:r>
              <a:rPr lang="en-US" sz="2000" dirty="0" err="1" smtClean="0"/>
              <a:t>displayName</a:t>
            </a:r>
            <a:r>
              <a:rPr lang="en-US" sz="2000" dirty="0" smtClean="0"/>
              <a:t>() function has no local variables of its own. However, because inner functions have access to the variables of outer functions, </a:t>
            </a:r>
            <a:r>
              <a:rPr lang="en-US" sz="2000" dirty="0" err="1" smtClean="0"/>
              <a:t>displayName</a:t>
            </a:r>
            <a:r>
              <a:rPr lang="en-US" sz="2000" dirty="0" smtClean="0"/>
              <a:t>() can access the variable name declared in the parent function, init().</a:t>
            </a:r>
          </a:p>
          <a:p>
            <a:pPr algn="just"/>
            <a:r>
              <a:rPr lang="en-US" sz="1800" dirty="0" smtClean="0"/>
              <a:t>Notice that the alert() statement within the </a:t>
            </a:r>
            <a:r>
              <a:rPr lang="en-US" sz="1800" dirty="0" err="1" smtClean="0"/>
              <a:t>displayName</a:t>
            </a:r>
            <a:r>
              <a:rPr lang="en-US" sz="1800" dirty="0" smtClean="0"/>
              <a:t>() function successfully displays the value of the name variable, which is declared in its parent function. This is an example of </a:t>
            </a:r>
            <a:r>
              <a:rPr lang="en-US" sz="1800" i="1" dirty="0" smtClean="0"/>
              <a:t>lexical</a:t>
            </a:r>
            <a:r>
              <a:rPr lang="en-US" sz="1800" dirty="0" smtClean="0"/>
              <a:t> </a:t>
            </a:r>
            <a:r>
              <a:rPr lang="en-US" sz="1800" i="1" dirty="0" smtClean="0"/>
              <a:t>scoping.</a:t>
            </a:r>
            <a:endParaRPr lang="en-US" sz="1800" dirty="0"/>
          </a:p>
        </p:txBody>
      </p:sp>
      <p:pic>
        <p:nvPicPr>
          <p:cNvPr id="1026" name="Picture 2"/>
          <p:cNvPicPr>
            <a:picLocks noChangeAspect="1" noChangeArrowheads="1"/>
          </p:cNvPicPr>
          <p:nvPr/>
        </p:nvPicPr>
        <p:blipFill>
          <a:blip r:embed="rId2"/>
          <a:srcRect/>
          <a:stretch>
            <a:fillRect/>
          </a:stretch>
        </p:blipFill>
        <p:spPr bwMode="auto">
          <a:xfrm>
            <a:off x="1600200" y="4191000"/>
            <a:ext cx="4114799" cy="2266950"/>
          </a:xfrm>
          <a:prstGeom prst="rect">
            <a:avLst/>
          </a:prstGeom>
          <a:noFill/>
          <a:ln w="9525">
            <a:noFill/>
            <a:miter lim="800000"/>
            <a:headEnd/>
            <a:tailEnd/>
          </a:ln>
          <a:effectLst/>
        </p:spPr>
      </p:pic>
      <p:sp>
        <p:nvSpPr>
          <p:cNvPr id="5" name="TextBox 4"/>
          <p:cNvSpPr txBox="1"/>
          <p:nvPr/>
        </p:nvSpPr>
        <p:spPr>
          <a:xfrm>
            <a:off x="6172200" y="4038600"/>
            <a:ext cx="2590800" cy="2554545"/>
          </a:xfrm>
          <a:prstGeom prst="rect">
            <a:avLst/>
          </a:prstGeom>
          <a:noFill/>
        </p:spPr>
        <p:txBody>
          <a:bodyPr wrap="square" rtlCol="0">
            <a:spAutoFit/>
          </a:bodyPr>
          <a:lstStyle/>
          <a:p>
            <a:pPr algn="just"/>
            <a:r>
              <a:rPr lang="en-US" sz="1600" dirty="0" smtClean="0"/>
              <a:t>The word "lexical" refers to the fact that lexical scoping uses the location where a variable is declared within the source code to determine where that variable is available. Nested functions have access to variables declared in their outer scope.</a:t>
            </a:r>
            <a:endParaRPr lang="en-U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p:spPr>
        <p:txBody>
          <a:bodyPr>
            <a:normAutofit fontScale="90000"/>
          </a:bodyPr>
          <a:lstStyle/>
          <a:p>
            <a:r>
              <a:rPr lang="en-US" dirty="0" smtClean="0"/>
              <a:t>Closures</a:t>
            </a:r>
            <a:endParaRPr lang="en-US" dirty="0"/>
          </a:p>
        </p:txBody>
      </p:sp>
      <p:sp>
        <p:nvSpPr>
          <p:cNvPr id="3" name="Content Placeholder 2"/>
          <p:cNvSpPr>
            <a:spLocks noGrp="1"/>
          </p:cNvSpPr>
          <p:nvPr>
            <p:ph idx="1"/>
          </p:nvPr>
        </p:nvSpPr>
        <p:spPr>
          <a:xfrm>
            <a:off x="1371600" y="914400"/>
            <a:ext cx="7498080" cy="4800600"/>
          </a:xfrm>
        </p:spPr>
        <p:txBody>
          <a:bodyPr>
            <a:normAutofit/>
          </a:bodyPr>
          <a:lstStyle/>
          <a:p>
            <a:pPr algn="just"/>
            <a:r>
              <a:rPr lang="en-US" sz="2400" dirty="0" smtClean="0"/>
              <a:t>A </a:t>
            </a:r>
            <a:r>
              <a:rPr lang="en-US" sz="2400" i="1" dirty="0" smtClean="0"/>
              <a:t>closure</a:t>
            </a:r>
            <a:r>
              <a:rPr lang="en-US" sz="2400" dirty="0" smtClean="0"/>
              <a:t> is the combination of a function and the lexical environment within which that function was declared. This environment consists of any local variables that were in-scope at the time that the closure was created.</a:t>
            </a:r>
            <a:endParaRPr lang="en-US" sz="2400" dirty="0"/>
          </a:p>
        </p:txBody>
      </p:sp>
      <p:pic>
        <p:nvPicPr>
          <p:cNvPr id="2050" name="Picture 2"/>
          <p:cNvPicPr>
            <a:picLocks noChangeAspect="1" noChangeArrowheads="1"/>
          </p:cNvPicPr>
          <p:nvPr/>
        </p:nvPicPr>
        <p:blipFill>
          <a:blip r:embed="rId2"/>
          <a:srcRect/>
          <a:stretch>
            <a:fillRect/>
          </a:stretch>
        </p:blipFill>
        <p:spPr bwMode="auto">
          <a:xfrm>
            <a:off x="1752600" y="2514600"/>
            <a:ext cx="2552700" cy="2571750"/>
          </a:xfrm>
          <a:prstGeom prst="rect">
            <a:avLst/>
          </a:prstGeom>
          <a:noFill/>
          <a:ln w="9525">
            <a:noFill/>
            <a:miter lim="800000"/>
            <a:headEnd/>
            <a:tailEnd/>
          </a:ln>
          <a:effectLst/>
        </p:spPr>
      </p:pic>
      <p:sp>
        <p:nvSpPr>
          <p:cNvPr id="5" name="TextBox 4"/>
          <p:cNvSpPr txBox="1"/>
          <p:nvPr/>
        </p:nvSpPr>
        <p:spPr>
          <a:xfrm>
            <a:off x="4876800" y="2514600"/>
            <a:ext cx="3886200" cy="2308324"/>
          </a:xfrm>
          <a:prstGeom prst="rect">
            <a:avLst/>
          </a:prstGeom>
          <a:noFill/>
        </p:spPr>
        <p:txBody>
          <a:bodyPr wrap="square" rtlCol="0">
            <a:spAutoFit/>
          </a:bodyPr>
          <a:lstStyle/>
          <a:p>
            <a:pPr algn="just"/>
            <a:r>
              <a:rPr lang="en-US" dirty="0" smtClean="0"/>
              <a:t>Running this code has exactly the same effect as the previous example of the init() function above: this time, the string "Mozilla" will be displayed in a JavaScript alert box. Here </a:t>
            </a:r>
            <a:r>
              <a:rPr lang="en-US" dirty="0" err="1" smtClean="0"/>
              <a:t>displayName</a:t>
            </a:r>
            <a:r>
              <a:rPr lang="en-US" dirty="0" smtClean="0"/>
              <a:t>() inner function is returned from the outer function before being executed.</a:t>
            </a:r>
            <a:endParaRPr lang="en-US" dirty="0"/>
          </a:p>
        </p:txBody>
      </p:sp>
      <p:sp>
        <p:nvSpPr>
          <p:cNvPr id="8" name="TextBox 7"/>
          <p:cNvSpPr txBox="1"/>
          <p:nvPr/>
        </p:nvSpPr>
        <p:spPr>
          <a:xfrm>
            <a:off x="1981200" y="5334000"/>
            <a:ext cx="6324600" cy="923330"/>
          </a:xfrm>
          <a:prstGeom prst="rect">
            <a:avLst/>
          </a:prstGeom>
          <a:noFill/>
        </p:spPr>
        <p:txBody>
          <a:bodyPr wrap="square" rtlCol="0">
            <a:spAutoFit/>
          </a:bodyPr>
          <a:lstStyle/>
          <a:p>
            <a:pPr algn="just"/>
            <a:r>
              <a:rPr lang="en-US" dirty="0" smtClean="0"/>
              <a:t>Once </a:t>
            </a:r>
            <a:r>
              <a:rPr lang="en-US" dirty="0" err="1" smtClean="0"/>
              <a:t>makeFunc</a:t>
            </a:r>
            <a:r>
              <a:rPr lang="en-US" dirty="0" smtClean="0"/>
              <a:t>() has finished executing, you might expect that the name variable would no longer be accessible. However, because the code still works as expected.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63562"/>
          </a:xfrm>
        </p:spPr>
        <p:txBody>
          <a:bodyPr>
            <a:normAutofit fontScale="90000"/>
          </a:bodyPr>
          <a:lstStyle/>
          <a:p>
            <a:r>
              <a:rPr lang="en-US" dirty="0" smtClean="0"/>
              <a:t>Closures </a:t>
            </a:r>
            <a:r>
              <a:rPr lang="en-US" dirty="0" err="1" smtClean="0"/>
              <a:t>contd</a:t>
            </a:r>
            <a:r>
              <a:rPr lang="en-US" dirty="0" smtClean="0"/>
              <a:t>…</a:t>
            </a:r>
            <a:endParaRPr lang="en-US" dirty="0"/>
          </a:p>
        </p:txBody>
      </p:sp>
      <p:sp>
        <p:nvSpPr>
          <p:cNvPr id="3" name="Content Placeholder 2"/>
          <p:cNvSpPr>
            <a:spLocks noGrp="1"/>
          </p:cNvSpPr>
          <p:nvPr>
            <p:ph idx="1"/>
          </p:nvPr>
        </p:nvSpPr>
        <p:spPr>
          <a:xfrm>
            <a:off x="1447800" y="990600"/>
            <a:ext cx="7498080" cy="4800600"/>
          </a:xfrm>
        </p:spPr>
        <p:txBody>
          <a:bodyPr>
            <a:normAutofit lnSpcReduction="10000"/>
          </a:bodyPr>
          <a:lstStyle/>
          <a:p>
            <a:r>
              <a:rPr lang="en-US" sz="2800" dirty="0" smtClean="0"/>
              <a:t>The reason is that functions in JavaScript form closures.</a:t>
            </a:r>
          </a:p>
          <a:p>
            <a:pPr algn="just"/>
            <a:r>
              <a:rPr lang="en-US" sz="2800" dirty="0" smtClean="0"/>
              <a:t>In this case, </a:t>
            </a:r>
            <a:r>
              <a:rPr lang="en-US" sz="2800" dirty="0" err="1" smtClean="0"/>
              <a:t>myFunc</a:t>
            </a:r>
            <a:r>
              <a:rPr lang="en-US" sz="2800" dirty="0" smtClean="0"/>
              <a:t> is a reference to the instance of the function </a:t>
            </a:r>
            <a:r>
              <a:rPr lang="en-US" sz="2800" dirty="0" err="1" smtClean="0"/>
              <a:t>displayName</a:t>
            </a:r>
            <a:r>
              <a:rPr lang="en-US" sz="2800" smtClean="0"/>
              <a:t> created </a:t>
            </a:r>
            <a:r>
              <a:rPr lang="en-US" sz="2800" dirty="0" smtClean="0"/>
              <a:t>when </a:t>
            </a:r>
            <a:r>
              <a:rPr lang="en-US" sz="2800" dirty="0" err="1" smtClean="0"/>
              <a:t>makeFunc</a:t>
            </a:r>
            <a:r>
              <a:rPr lang="en-US" sz="2800" dirty="0" smtClean="0"/>
              <a:t> is run. The instance of </a:t>
            </a:r>
            <a:r>
              <a:rPr lang="en-US" sz="2800" dirty="0" err="1" smtClean="0"/>
              <a:t>displayName</a:t>
            </a:r>
            <a:r>
              <a:rPr lang="en-US" sz="2800" dirty="0" smtClean="0"/>
              <a:t> maintains a reference to its lexical environment, within which the variable name exists. For this reason, when </a:t>
            </a:r>
            <a:r>
              <a:rPr lang="en-US" sz="2800" dirty="0" err="1" smtClean="0"/>
              <a:t>myFunc</a:t>
            </a:r>
            <a:r>
              <a:rPr lang="en-US" sz="2800" dirty="0" smtClean="0"/>
              <a:t> is invoked, the variable name remains available for use and "Mozilla" is passed to alert.</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fontScale="90000"/>
          </a:bodyPr>
          <a:lstStyle/>
          <a:p>
            <a:r>
              <a:rPr lang="en-US" dirty="0" smtClean="0"/>
              <a:t>Example</a:t>
            </a:r>
            <a:endParaRPr lang="en-US" dirty="0"/>
          </a:p>
        </p:txBody>
      </p:sp>
      <p:pic>
        <p:nvPicPr>
          <p:cNvPr id="1026" name="Picture 2"/>
          <p:cNvPicPr>
            <a:picLocks noChangeAspect="1" noChangeArrowheads="1"/>
          </p:cNvPicPr>
          <p:nvPr/>
        </p:nvPicPr>
        <p:blipFill>
          <a:blip r:embed="rId2"/>
          <a:srcRect/>
          <a:stretch>
            <a:fillRect/>
          </a:stretch>
        </p:blipFill>
        <p:spPr bwMode="auto">
          <a:xfrm>
            <a:off x="1447800" y="914400"/>
            <a:ext cx="3095625" cy="34575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5105400" y="838200"/>
            <a:ext cx="3190875" cy="3371850"/>
          </a:xfrm>
          <a:prstGeom prst="rect">
            <a:avLst/>
          </a:prstGeom>
          <a:noFill/>
          <a:ln w="9525">
            <a:noFill/>
            <a:miter lim="800000"/>
            <a:headEnd/>
            <a:tailEnd/>
          </a:ln>
          <a:effectLst/>
        </p:spPr>
      </p:pic>
      <p:sp>
        <p:nvSpPr>
          <p:cNvPr id="15" name="TextBox 14"/>
          <p:cNvSpPr txBox="1"/>
          <p:nvPr/>
        </p:nvSpPr>
        <p:spPr>
          <a:xfrm>
            <a:off x="609600" y="5257800"/>
            <a:ext cx="8077200" cy="1323439"/>
          </a:xfrm>
          <a:prstGeom prst="rect">
            <a:avLst/>
          </a:prstGeom>
          <a:noFill/>
        </p:spPr>
        <p:txBody>
          <a:bodyPr wrap="square" rtlCol="0">
            <a:spAutoFit/>
          </a:bodyPr>
          <a:lstStyle/>
          <a:p>
            <a:pPr algn="just">
              <a:buFont typeface="Arial" pitchFamily="34" charset="0"/>
              <a:buChar char="•"/>
            </a:pPr>
            <a:r>
              <a:rPr lang="en-US" sz="1600" dirty="0" smtClean="0"/>
              <a:t>Calling the function with () in a return statement executes the function, and returns whatever value was returned by the function. It is similar to calling </a:t>
            </a:r>
            <a:r>
              <a:rPr lang="en-US" sz="1600" dirty="0" err="1" smtClean="0"/>
              <a:t>var</a:t>
            </a:r>
            <a:r>
              <a:rPr lang="en-US" sz="1600" dirty="0" smtClean="0"/>
              <a:t> x = </a:t>
            </a:r>
            <a:r>
              <a:rPr lang="en-US" sz="1600" smtClean="0"/>
              <a:t>b</a:t>
            </a:r>
            <a:r>
              <a:rPr lang="en-US" sz="1600" smtClean="0"/>
              <a:t>().</a:t>
            </a:r>
            <a:endParaRPr lang="en-US" sz="1600" smtClean="0"/>
          </a:p>
          <a:p>
            <a:pPr algn="just">
              <a:buFont typeface="Arial" pitchFamily="34" charset="0"/>
              <a:buChar char="•"/>
            </a:pPr>
            <a:r>
              <a:rPr lang="en-US" sz="1600" dirty="0" smtClean="0"/>
              <a:t>Returning </a:t>
            </a:r>
            <a:r>
              <a:rPr lang="en-US" sz="1600" dirty="0" smtClean="0"/>
              <a:t>the function name without () returns a reference to the function, which can be assigned as you've done with </a:t>
            </a:r>
            <a:r>
              <a:rPr lang="en-US" sz="1600" dirty="0" err="1" smtClean="0"/>
              <a:t>var</a:t>
            </a:r>
            <a:r>
              <a:rPr lang="en-US" sz="1600" dirty="0" smtClean="0"/>
              <a:t> s = a(). s now contains a reference to the function b(), and calling s() is functionally equivalent to calling b</a:t>
            </a:r>
            <a:r>
              <a:rPr lang="en-US" sz="1600" dirty="0" smtClean="0"/>
              <a:t>().</a:t>
            </a:r>
            <a:endParaRPr lang="en-US" sz="1600" dirty="0" smtClean="0"/>
          </a:p>
        </p:txBody>
      </p:sp>
      <p:sp>
        <p:nvSpPr>
          <p:cNvPr id="1037" name="Rectangle 13"/>
          <p:cNvSpPr>
            <a:spLocks noChangeArrowheads="1"/>
          </p:cNvSpPr>
          <p:nvPr/>
        </p:nvSpPr>
        <p:spPr bwMode="auto">
          <a:xfrm>
            <a:off x="4953000" y="4267200"/>
            <a:ext cx="3657600" cy="769441"/>
          </a:xfrm>
          <a:prstGeom prst="rect">
            <a:avLst/>
          </a:prstGeom>
          <a:solidFill>
            <a:srgbClr val="EFF0F1"/>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101094"/>
                </a:solidFill>
                <a:effectLst/>
                <a:latin typeface="Consolas" pitchFamily="49" charset="0"/>
                <a:cs typeface="Arial" pitchFamily="34" charset="0"/>
              </a:rPr>
              <a:t>return</a:t>
            </a:r>
            <a:r>
              <a:rPr kumimoji="0" lang="en-US" b="0" i="0" u="none" strike="noStrike" cap="none" normalizeH="0" baseline="0" dirty="0" smtClean="0">
                <a:ln>
                  <a:noFill/>
                </a:ln>
                <a:solidFill>
                  <a:srgbClr val="303336"/>
                </a:solidFill>
                <a:effectLst/>
                <a:latin typeface="Consolas" pitchFamily="49" charset="0"/>
                <a:cs typeface="Arial" pitchFamily="34" charset="0"/>
              </a:rPr>
              <a:t> b;</a:t>
            </a:r>
          </a:p>
          <a:p>
            <a:pPr lvl="0" fontAlgn="base">
              <a:spcBef>
                <a:spcPct val="0"/>
              </a:spcBef>
              <a:spcAft>
                <a:spcPct val="0"/>
              </a:spcAft>
            </a:pPr>
            <a:r>
              <a:rPr lang="en-US" sz="1600" dirty="0" smtClean="0"/>
              <a:t>// Return a reference to the function b() and assigned to </a:t>
            </a:r>
            <a:r>
              <a:rPr lang="en-US" sz="1600" dirty="0" err="1" smtClean="0"/>
              <a:t>var</a:t>
            </a:r>
            <a:r>
              <a:rPr lang="en-US" sz="1600" dirty="0" smtClean="0"/>
              <a:t> s.</a:t>
            </a:r>
            <a:r>
              <a:rPr kumimoji="0" lang="en-US" sz="1200" b="0" i="0" u="none" strike="noStrike" cap="none" normalizeH="0" baseline="0" dirty="0" smtClean="0">
                <a:ln>
                  <a:noFill/>
                </a:ln>
                <a:solidFill>
                  <a:schemeClr val="tx1"/>
                </a:solidFill>
                <a:effectLst/>
                <a:latin typeface="Arial" pitchFamily="34" charset="0"/>
                <a:cs typeface="Arial" pitchFamily="34" charset="0"/>
              </a:rPr>
              <a:t> </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Rectangle 13"/>
          <p:cNvSpPr>
            <a:spLocks noChangeArrowheads="1"/>
          </p:cNvSpPr>
          <p:nvPr/>
        </p:nvSpPr>
        <p:spPr bwMode="auto">
          <a:xfrm>
            <a:off x="838200" y="4343400"/>
            <a:ext cx="3962400" cy="553998"/>
          </a:xfrm>
          <a:prstGeom prst="rect">
            <a:avLst/>
          </a:prstGeom>
          <a:solidFill>
            <a:srgbClr val="EFF0F1"/>
          </a:solidFill>
          <a:ln w="9525">
            <a:noFill/>
            <a:miter lim="800000"/>
            <a:headEnd/>
            <a:tailEnd/>
          </a:ln>
          <a:effectLst/>
        </p:spPr>
        <p:txBody>
          <a:bodyPr vert="horz" wrap="square" lIns="0" tIns="0" rIns="0" bIns="0" numCol="1" anchor="ctr" anchorCtr="0" compatLnSpc="1">
            <a:prstTxWarp prst="textNoShape">
              <a:avLst/>
            </a:prstTxWarp>
            <a:spAutoFit/>
          </a:bodyPr>
          <a:lstStyle/>
          <a:p>
            <a:pPr lvl="0" fontAlgn="base">
              <a:spcBef>
                <a:spcPct val="0"/>
              </a:spcBef>
              <a:spcAft>
                <a:spcPct val="0"/>
              </a:spcAft>
            </a:pPr>
            <a:r>
              <a:rPr lang="en-US" dirty="0" smtClean="0">
                <a:solidFill>
                  <a:srgbClr val="101094"/>
                </a:solidFill>
                <a:latin typeface="Consolas" pitchFamily="49" charset="0"/>
                <a:cs typeface="Arial" pitchFamily="34" charset="0"/>
              </a:rPr>
              <a:t>return</a:t>
            </a:r>
            <a:r>
              <a:rPr lang="en-US" dirty="0" smtClean="0">
                <a:solidFill>
                  <a:srgbClr val="303336"/>
                </a:solidFill>
                <a:latin typeface="Consolas" pitchFamily="49" charset="0"/>
                <a:cs typeface="Arial" pitchFamily="34" charset="0"/>
              </a:rPr>
              <a:t> b();</a:t>
            </a:r>
          </a:p>
          <a:p>
            <a:pPr lvl="0" fontAlgn="base">
              <a:spcBef>
                <a:spcPct val="0"/>
              </a:spcBef>
              <a:spcAft>
                <a:spcPct val="0"/>
              </a:spcAft>
            </a:pPr>
            <a:r>
              <a:rPr lang="en-US" dirty="0" smtClean="0"/>
              <a:t>// Execute function b() and return its value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fontScale="90000"/>
          </a:bodyPr>
          <a:lstStyle/>
          <a:p>
            <a:r>
              <a:rPr lang="en-US" dirty="0" smtClean="0"/>
              <a:t>Example</a:t>
            </a:r>
            <a:endParaRPr lang="en-US" dirty="0"/>
          </a:p>
        </p:txBody>
      </p:sp>
      <p:sp>
        <p:nvSpPr>
          <p:cNvPr id="3" name="Content Placeholder 2"/>
          <p:cNvSpPr>
            <a:spLocks noGrp="1"/>
          </p:cNvSpPr>
          <p:nvPr>
            <p:ph idx="1"/>
          </p:nvPr>
        </p:nvSpPr>
        <p:spPr>
          <a:xfrm>
            <a:off x="1447800" y="990600"/>
            <a:ext cx="7498080" cy="4800600"/>
          </a:xfrm>
        </p:spPr>
        <p:txBody>
          <a:bodyPr>
            <a:normAutofit/>
          </a:bodyPr>
          <a:lstStyle/>
          <a:p>
            <a:pPr algn="just"/>
            <a:r>
              <a:rPr lang="en-US" sz="1800" dirty="0" smtClean="0"/>
              <a:t>In the following example, the second call to the inner function outputs the same message ("Hello Bill") as the first call, because the input parameter for the outer function, </a:t>
            </a:r>
            <a:r>
              <a:rPr lang="en-US" sz="1800" i="1" dirty="0" smtClean="0"/>
              <a:t>name</a:t>
            </a:r>
            <a:r>
              <a:rPr lang="en-US" sz="1800" dirty="0" smtClean="0"/>
              <a:t>, is a local variable that is stored in the closure for the inner function.</a:t>
            </a:r>
            <a:endParaRPr lang="en-US" sz="1800" dirty="0"/>
          </a:p>
        </p:txBody>
      </p:sp>
      <p:pic>
        <p:nvPicPr>
          <p:cNvPr id="2050" name="Picture 2"/>
          <p:cNvPicPr>
            <a:picLocks noChangeAspect="1" noChangeArrowheads="1"/>
          </p:cNvPicPr>
          <p:nvPr/>
        </p:nvPicPr>
        <p:blipFill>
          <a:blip r:embed="rId2"/>
          <a:srcRect/>
          <a:stretch>
            <a:fillRect/>
          </a:stretch>
        </p:blipFill>
        <p:spPr bwMode="auto">
          <a:xfrm>
            <a:off x="2590800" y="2133600"/>
            <a:ext cx="4819650" cy="4467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1048</TotalTime>
  <Words>731</Words>
  <Application>Microsoft Office PowerPoint</Application>
  <PresentationFormat>On-screen Show (4:3)</PresentationFormat>
  <Paragraphs>188</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Solstice</vt:lpstr>
      <vt:lpstr>Java Script Closures</vt:lpstr>
      <vt:lpstr>Javascript Asynchronous Code</vt:lpstr>
      <vt:lpstr>Asynchronous Code</vt:lpstr>
      <vt:lpstr>What is closure?</vt:lpstr>
      <vt:lpstr>Lexical scoping</vt:lpstr>
      <vt:lpstr>Closures</vt:lpstr>
      <vt:lpstr>Closures contd…</vt:lpstr>
      <vt:lpstr>Example</vt:lpstr>
      <vt:lpstr>Example</vt:lpstr>
      <vt:lpstr>Nested function vs closures</vt:lpstr>
      <vt:lpstr>Function hoisting </vt:lpstr>
      <vt:lpstr>Slide 12</vt:lpstr>
      <vt:lpstr>Implementing Closures</vt:lpstr>
      <vt:lpstr>Implementing Closures(1)</vt:lpstr>
      <vt:lpstr>Implementing Closures(2)</vt:lpstr>
      <vt:lpstr>Implementing Closures(3)</vt:lpstr>
      <vt:lpstr>Implementing Closures(4)</vt:lpstr>
      <vt:lpstr>Another scope example</vt:lpstr>
      <vt:lpstr>Converted asynchronous function to Closure</vt:lpstr>
      <vt:lpstr>Example</vt:lpstr>
      <vt:lpstr>Practical closures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Scopes and Closures</dc:title>
  <dc:creator>cseadmin</dc:creator>
  <cp:lastModifiedBy>Admin</cp:lastModifiedBy>
  <cp:revision>210</cp:revision>
  <dcterms:created xsi:type="dcterms:W3CDTF">2017-02-02T05:50:00Z</dcterms:created>
  <dcterms:modified xsi:type="dcterms:W3CDTF">2018-02-21T04:50:32Z</dcterms:modified>
</cp:coreProperties>
</file>